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12"/>
  </p:notesMasterIdLst>
  <p:sldIdLst>
    <p:sldId id="296" r:id="rId2"/>
    <p:sldId id="292" r:id="rId3"/>
    <p:sldId id="305" r:id="rId4"/>
    <p:sldId id="293" r:id="rId5"/>
    <p:sldId id="307" r:id="rId6"/>
    <p:sldId id="306" r:id="rId7"/>
    <p:sldId id="298" r:id="rId8"/>
    <p:sldId id="304" r:id="rId9"/>
    <p:sldId id="303" r:id="rId10"/>
    <p:sldId id="302" r:id="rId11"/>
  </p:sldIdLst>
  <p:sldSz cx="9144000" cy="6858000" type="screen4x3"/>
  <p:notesSz cx="6858000" cy="9144000"/>
  <p:defaultTextStyle>
    <a:defPPr>
      <a:defRPr lang="nb-NO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BB4E5"/>
    <a:srgbClr val="000000"/>
    <a:srgbClr val="C0C0C0"/>
    <a:srgbClr val="FFD600"/>
    <a:srgbClr val="BED650"/>
    <a:srgbClr val="77B850"/>
    <a:srgbClr val="77B8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5790" autoAdjust="0"/>
  </p:normalViewPr>
  <p:slideViewPr>
    <p:cSldViewPr snapToGrid="0" snapToObjects="1">
      <p:cViewPr>
        <p:scale>
          <a:sx n="80" d="100"/>
          <a:sy n="80" d="100"/>
        </p:scale>
        <p:origin x="-528" y="228"/>
      </p:cViewPr>
      <p:guideLst>
        <p:guide orient="horz" pos="50"/>
        <p:guide pos="2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D715C639-DD01-4E57-81A8-D91946A711D7}" type="datetimeFigureOut">
              <a:rPr lang="nb-NO"/>
              <a:pPr>
                <a:defRPr/>
              </a:pPr>
              <a:t>19.06.2013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nb-NO" noProof="0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 noProof="0" smtClean="0"/>
              <a:t>Klikk for å redigere tekststiler i malen</a:t>
            </a:r>
          </a:p>
          <a:p>
            <a:pPr lvl="1"/>
            <a:r>
              <a:rPr lang="nb-NO" noProof="0" smtClean="0"/>
              <a:t>Andre nivå</a:t>
            </a:r>
          </a:p>
          <a:p>
            <a:pPr lvl="2"/>
            <a:r>
              <a:rPr lang="nb-NO" noProof="0" smtClean="0"/>
              <a:t>Tredje nivå</a:t>
            </a:r>
          </a:p>
          <a:p>
            <a:pPr lvl="3"/>
            <a:r>
              <a:rPr lang="nb-NO" noProof="0" smtClean="0"/>
              <a:t>Fjerde nivå</a:t>
            </a:r>
          </a:p>
          <a:p>
            <a:pPr lvl="4"/>
            <a:r>
              <a:rPr lang="nb-NO" noProof="0" smtClean="0"/>
              <a:t>Femte nivå</a:t>
            </a:r>
            <a:endParaRPr lang="nb-NO" noProof="0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C8D2D8E1-CAC8-46D0-9D26-1B7865557156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7476995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8D2D8E1-CAC8-46D0-9D26-1B7865557156}" type="slidenum">
              <a:rPr lang="nb-NO" smtClean="0"/>
              <a:pPr>
                <a:defRPr/>
              </a:pPr>
              <a:t>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408245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8D2D8E1-CAC8-46D0-9D26-1B7865557156}" type="slidenum">
              <a:rPr lang="nb-NO" smtClean="0"/>
              <a:pPr>
                <a:defRPr/>
              </a:pPr>
              <a:t>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27985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baseline="0" dirty="0" smtClean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8D2D8E1-CAC8-46D0-9D26-1B7865557156}" type="slidenum">
              <a:rPr lang="nb-NO" smtClean="0"/>
              <a:pPr>
                <a:defRPr/>
              </a:pPr>
              <a:t>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173827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8D2D8E1-CAC8-46D0-9D26-1B7865557156}" type="slidenum">
              <a:rPr lang="nb-NO" smtClean="0"/>
              <a:pPr>
                <a:defRPr/>
              </a:pPr>
              <a:t>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54560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8D2D8E1-CAC8-46D0-9D26-1B7865557156}" type="slidenum">
              <a:rPr lang="nb-NO" smtClean="0"/>
              <a:pPr>
                <a:defRPr/>
              </a:pPr>
              <a:t>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2876816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8D2D8E1-CAC8-46D0-9D26-1B7865557156}" type="slidenum">
              <a:rPr lang="nb-NO" smtClean="0"/>
              <a:pPr>
                <a:defRPr/>
              </a:pPr>
              <a:t>10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806055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74738" y="2693988"/>
            <a:ext cx="7729537" cy="530225"/>
          </a:xfrm>
        </p:spPr>
        <p:txBody>
          <a:bodyPr rIns="0"/>
          <a:lstStyle>
            <a:lvl1pPr>
              <a:defRPr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6041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074738" y="4987925"/>
            <a:ext cx="7732712" cy="1152525"/>
          </a:xfrm>
        </p:spPr>
        <p:txBody>
          <a:bodyPr rIns="0"/>
          <a:lstStyle>
            <a:lvl1pPr marL="0" indent="0">
              <a:buFont typeface="Arial" charset="0"/>
              <a:buNone/>
              <a:defRPr/>
            </a:lvl1pPr>
          </a:lstStyle>
          <a:p>
            <a:r>
              <a:rPr lang="sv-SE"/>
              <a:t>Klicka här för att ändra format på underrubrik i bakgrunden</a:t>
            </a:r>
          </a:p>
        </p:txBody>
      </p:sp>
      <p:sp>
        <p:nvSpPr>
          <p:cNvPr id="60420" name="Rectangle 4"/>
          <p:cNvSpPr>
            <a:spLocks noChangeArrowheads="1"/>
          </p:cNvSpPr>
          <p:nvPr/>
        </p:nvSpPr>
        <p:spPr bwMode="auto">
          <a:xfrm>
            <a:off x="0" y="6419850"/>
            <a:ext cx="9144000" cy="43815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nb-NO"/>
          </a:p>
        </p:txBody>
      </p:sp>
      <p:sp>
        <p:nvSpPr>
          <p:cNvPr id="60421" name="Rectangle 5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fld id="{0516430E-9038-4881-AA9B-EE7A120D5B6C}" type="datetimeFigureOut">
              <a:rPr lang="nb-NO"/>
              <a:pPr/>
              <a:t>19.06.2013</a:t>
            </a:fld>
            <a:endParaRPr lang="sv-SE"/>
          </a:p>
        </p:txBody>
      </p:sp>
      <p:sp>
        <p:nvSpPr>
          <p:cNvPr id="60422" name="Rectangle 6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sv-SE"/>
          </a:p>
        </p:txBody>
      </p:sp>
      <p:sp>
        <p:nvSpPr>
          <p:cNvPr id="60423" name="Rectangle 7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4C7C17DE-2E96-4842-A88E-1EC8D53091FF}" type="slidenum">
              <a:rPr lang="sv-SE"/>
              <a:pPr/>
              <a:t>‹#›</a:t>
            </a:fld>
            <a:endParaRPr lang="sv-SE"/>
          </a:p>
        </p:txBody>
      </p:sp>
      <p:sp>
        <p:nvSpPr>
          <p:cNvPr id="60424" name="Text Box 8"/>
          <p:cNvSpPr txBox="1">
            <a:spLocks noChangeArrowheads="1"/>
          </p:cNvSpPr>
          <p:nvPr/>
        </p:nvSpPr>
        <p:spPr bwMode="auto">
          <a:xfrm>
            <a:off x="2206625" y="6419850"/>
            <a:ext cx="5603875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sv-SE" sz="1000">
                <a:solidFill>
                  <a:schemeClr val="bg1"/>
                </a:solidFill>
              </a:rPr>
              <a:t>Confidential</a:t>
            </a:r>
          </a:p>
        </p:txBody>
      </p:sp>
      <p:pic>
        <p:nvPicPr>
          <p:cNvPr id="60425" name="Picture 9" descr="SKANSKA-orig-CS1-logo-RGB-53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50938" y="336550"/>
            <a:ext cx="950912" cy="141288"/>
          </a:xfrm>
          <a:prstGeom prst="rect">
            <a:avLst/>
          </a:prstGeom>
          <a:noFill/>
        </p:spPr>
      </p:pic>
      <p:sp>
        <p:nvSpPr>
          <p:cNvPr id="60426" name="Line 10"/>
          <p:cNvSpPr>
            <a:spLocks noChangeShapeType="1"/>
          </p:cNvSpPr>
          <p:nvPr/>
        </p:nvSpPr>
        <p:spPr bwMode="auto">
          <a:xfrm>
            <a:off x="0" y="644525"/>
            <a:ext cx="9144000" cy="0"/>
          </a:xfrm>
          <a:prstGeom prst="line">
            <a:avLst/>
          </a:prstGeom>
          <a:noFill/>
          <a:ln w="12700">
            <a:solidFill>
              <a:srgbClr val="002551"/>
            </a:solidFill>
            <a:round/>
            <a:headEnd/>
            <a:tailEnd/>
          </a:ln>
          <a:effectLst/>
        </p:spPr>
        <p:txBody>
          <a:bodyPr/>
          <a:lstStyle/>
          <a:p>
            <a:endParaRPr lang="nb-NO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51340B6-2342-4DD6-B190-9D9ECDA2877B}" type="datetimeFigureOut">
              <a:rPr lang="nb-NO"/>
              <a:pPr/>
              <a:t>19.06.2013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0BF5BA2-F614-43DB-B924-57483A839A33}" type="slidenum">
              <a:rPr lang="sv-SE"/>
              <a:pPr/>
              <a:t>‹#›</a:t>
            </a:fld>
            <a:endParaRPr lang="sv-S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61175" y="696913"/>
            <a:ext cx="1927225" cy="54641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74738" y="696913"/>
            <a:ext cx="5634037" cy="54641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DCBCF25-867B-40C7-BE9F-0EF2055410D4}" type="datetimeFigureOut">
              <a:rPr lang="nb-NO"/>
              <a:pPr/>
              <a:t>19.06.2013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1D0FE1C-ACCB-497C-A04D-4C080F34BE4E}" type="slidenum">
              <a:rPr lang="sv-SE"/>
              <a:pPr/>
              <a:t>‹#›</a:t>
            </a:fld>
            <a:endParaRPr lang="sv-S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4179F6B-2C65-4ECD-9917-8375ACB23BD1}" type="datetimeFigureOut">
              <a:rPr lang="nb-NO"/>
              <a:pPr/>
              <a:t>19.06.2013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95D7445-D4F9-4F1C-991B-5D925D4180D0}" type="slidenum">
              <a:rPr lang="sv-SE"/>
              <a:pPr/>
              <a:t>‹#›</a:t>
            </a:fld>
            <a:endParaRPr lang="sv-S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7067E8A-EB21-4B0A-B866-718A88969EB9}" type="datetimeFigureOut">
              <a:rPr lang="nb-NO"/>
              <a:pPr/>
              <a:t>19.06.2013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592BC3-420C-4B5B-B48A-EB7245D6D5DB}" type="slidenum">
              <a:rPr lang="sv-SE"/>
              <a:pPr/>
              <a:t>‹#›</a:t>
            </a:fld>
            <a:endParaRPr lang="sv-S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74738" y="1706563"/>
            <a:ext cx="3775075" cy="44545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02213" y="1706563"/>
            <a:ext cx="3776662" cy="44545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BA20EF3-2207-4324-B336-5158CE4234AB}" type="datetimeFigureOut">
              <a:rPr lang="nb-NO"/>
              <a:pPr/>
              <a:t>19.06.2013</a:t>
            </a:fld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49DC544-EA67-4960-936B-27CAE6BD2356}" type="slidenum">
              <a:rPr lang="sv-SE"/>
              <a:pPr/>
              <a:t>‹#›</a:t>
            </a:fld>
            <a:endParaRPr lang="sv-S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C912F48-EA29-4DB5-B26C-C7616750B0C2}" type="datetimeFigureOut">
              <a:rPr lang="nb-NO"/>
              <a:pPr/>
              <a:t>19.06.2013</a:t>
            </a:fld>
            <a:endParaRPr lang="sv-S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v-S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1CC2EE-92B3-4A8F-A17E-DD6CCBABDB58}" type="slidenum">
              <a:rPr lang="sv-SE"/>
              <a:pPr/>
              <a:t>‹#›</a:t>
            </a:fld>
            <a:endParaRPr lang="sv-S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B487219-791E-4D3F-8E73-CA1E9A725F5F}" type="datetimeFigureOut">
              <a:rPr lang="nb-NO"/>
              <a:pPr/>
              <a:t>19.06.2013</a:t>
            </a:fld>
            <a:endParaRPr lang="sv-S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v-S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E90C749-A3DB-4467-B481-114C9C046BED}" type="slidenum">
              <a:rPr lang="sv-SE"/>
              <a:pPr/>
              <a:t>‹#›</a:t>
            </a:fld>
            <a:endParaRPr lang="sv-S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BC57E30-A6F9-4059-A697-39D7764E644F}" type="datetimeFigureOut">
              <a:rPr lang="nb-NO"/>
              <a:pPr/>
              <a:t>19.06.2013</a:t>
            </a:fld>
            <a:endParaRPr lang="sv-S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3889E14-49FD-4126-AB21-3C0390CB9A15}" type="slidenum">
              <a:rPr lang="sv-SE"/>
              <a:pPr/>
              <a:t>‹#›</a:t>
            </a:fld>
            <a:endParaRPr lang="sv-S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2B3D941-75B5-4298-99B5-F9DDB0762FBC}" type="datetimeFigureOut">
              <a:rPr lang="nb-NO"/>
              <a:pPr/>
              <a:t>19.06.2013</a:t>
            </a:fld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E5E6CDF-6151-4F35-933F-F0B49AD15082}" type="slidenum">
              <a:rPr lang="sv-SE"/>
              <a:pPr/>
              <a:t>‹#›</a:t>
            </a:fld>
            <a:endParaRPr lang="sv-S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1F085B2-BF76-46BF-9C42-ECDFDF4B22F5}" type="datetimeFigureOut">
              <a:rPr lang="nb-NO"/>
              <a:pPr/>
              <a:t>19.06.2013</a:t>
            </a:fld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F543D07-4643-4F4D-AB26-1C1E4900F8EB}" type="slidenum">
              <a:rPr lang="sv-SE"/>
              <a:pPr/>
              <a:t>‹#›</a:t>
            </a:fld>
            <a:endParaRPr lang="sv-S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ChangeArrowheads="1"/>
          </p:cNvSpPr>
          <p:nvPr/>
        </p:nvSpPr>
        <p:spPr bwMode="auto">
          <a:xfrm>
            <a:off x="0" y="6419850"/>
            <a:ext cx="9144000" cy="43815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nb-NO"/>
          </a:p>
        </p:txBody>
      </p:sp>
      <p:sp>
        <p:nvSpPr>
          <p:cNvPr id="59395" name="Rectangle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101725" y="6578600"/>
            <a:ext cx="1712913" cy="268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45720" tIns="45720" rIns="4572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86F3EF57-9992-4D76-BD39-FCA1A0A288B1}" type="datetimeFigureOut">
              <a:rPr lang="nb-NO"/>
              <a:pPr/>
              <a:t>19.06.2013</a:t>
            </a:fld>
            <a:endParaRPr lang="sv-SE"/>
          </a:p>
        </p:txBody>
      </p:sp>
      <p:sp>
        <p:nvSpPr>
          <p:cNvPr id="59396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206625" y="6578600"/>
            <a:ext cx="5616575" cy="185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endParaRPr lang="sv-SE"/>
          </a:p>
        </p:txBody>
      </p:sp>
      <p:sp>
        <p:nvSpPr>
          <p:cNvPr id="59397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01725" y="6419850"/>
            <a:ext cx="465138" cy="319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45720" tIns="45720" rIns="4572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F7610CF0-F96C-403C-8A74-799D7A44AD69}" type="slidenum">
              <a:rPr lang="sv-SE"/>
              <a:pPr/>
              <a:t>‹#›</a:t>
            </a:fld>
            <a:endParaRPr lang="sv-SE"/>
          </a:p>
        </p:txBody>
      </p:sp>
      <p:pic>
        <p:nvPicPr>
          <p:cNvPr id="59398" name="Picture 6" descr="SKANSKA-orig-CS1-logo-RGB-534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1150938" y="336550"/>
            <a:ext cx="950912" cy="141288"/>
          </a:xfrm>
          <a:prstGeom prst="rect">
            <a:avLst/>
          </a:prstGeom>
          <a:noFill/>
        </p:spPr>
      </p:pic>
      <p:sp>
        <p:nvSpPr>
          <p:cNvPr id="59399" name="Line 7"/>
          <p:cNvSpPr>
            <a:spLocks noChangeShapeType="1"/>
          </p:cNvSpPr>
          <p:nvPr/>
        </p:nvSpPr>
        <p:spPr bwMode="auto">
          <a:xfrm>
            <a:off x="0" y="644525"/>
            <a:ext cx="9144000" cy="0"/>
          </a:xfrm>
          <a:prstGeom prst="line">
            <a:avLst/>
          </a:prstGeom>
          <a:noFill/>
          <a:ln w="12700">
            <a:solidFill>
              <a:srgbClr val="002551"/>
            </a:solidFill>
            <a:round/>
            <a:headEnd/>
            <a:tailEnd/>
          </a:ln>
          <a:effectLst/>
        </p:spPr>
        <p:txBody>
          <a:bodyPr/>
          <a:lstStyle/>
          <a:p>
            <a:endParaRPr lang="nb-NO"/>
          </a:p>
        </p:txBody>
      </p:sp>
      <p:sp>
        <p:nvSpPr>
          <p:cNvPr id="59400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1074738" y="696913"/>
            <a:ext cx="7713662" cy="53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45720" tIns="45720" rIns="4572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sv-SE" smtClean="0"/>
              <a:t>Klicka här för att ändra format</a:t>
            </a:r>
          </a:p>
        </p:txBody>
      </p:sp>
      <p:sp>
        <p:nvSpPr>
          <p:cNvPr id="59401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74738" y="1706563"/>
            <a:ext cx="7704137" cy="445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45720" tIns="45720" rIns="4572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50000"/>
        </a:spcBef>
        <a:spcAft>
          <a:spcPct val="0"/>
        </a:spcAft>
        <a:buFont typeface="Arial" charset="0"/>
        <a:buChar char="−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−"/>
        <a:defRPr sz="20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−"/>
        <a:defRPr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−"/>
        <a:defRPr sz="16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−"/>
        <a:defRPr sz="16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Arial" charset="0"/>
        <a:buChar char="−"/>
        <a:defRPr sz="16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Arial" charset="0"/>
        <a:buChar char="−"/>
        <a:defRPr sz="16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Arial" charset="0"/>
        <a:buChar char="−"/>
        <a:defRPr sz="16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Arial" charset="0"/>
        <a:buChar char="−"/>
        <a:defRPr sz="1600">
          <a:solidFill>
            <a:schemeClr val="tx1"/>
          </a:solidFill>
          <a:latin typeface="+mn-lt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Layout" Target="../slideLayouts/slideLayout7.xml"/><Relationship Id="rId1" Type="http://schemas.openxmlformats.org/officeDocument/2006/relationships/video" Target="file:///E:\Powerpoint\CoLoc_Art+Brand_131210_long%20version.ppt_media\101126-SuperSign-Round-L-11.wmv" TargetMode="External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K:\BILDER\Prosjekter\Statoil_kontor_oslo\Statoil_Fornebu_03082012\Statoil1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6301"/>
            <a:ext cx="9144000" cy="5824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Bildeforklaring formet som en ellipse 5"/>
          <p:cNvSpPr/>
          <p:nvPr/>
        </p:nvSpPr>
        <p:spPr>
          <a:xfrm>
            <a:off x="701621" y="3472472"/>
            <a:ext cx="2053454" cy="1215025"/>
          </a:xfrm>
          <a:prstGeom prst="wedgeEllipseCallout">
            <a:avLst/>
          </a:prstGeom>
          <a:solidFill>
            <a:srgbClr val="C0C0C0">
              <a:alpha val="5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smtClean="0">
                <a:solidFill>
                  <a:schemeClr val="tx1"/>
                </a:solidFill>
              </a:rPr>
              <a:t>Short </a:t>
            </a:r>
            <a:r>
              <a:rPr lang="nb-NO" dirty="0" err="1" smtClean="0">
                <a:solidFill>
                  <a:schemeClr val="tx1"/>
                </a:solidFill>
              </a:rPr>
              <a:t>construction</a:t>
            </a:r>
            <a:r>
              <a:rPr lang="nb-NO" dirty="0" smtClean="0">
                <a:solidFill>
                  <a:schemeClr val="tx1"/>
                </a:solidFill>
              </a:rPr>
              <a:t> time</a:t>
            </a:r>
            <a:endParaRPr lang="nb-NO" dirty="0">
              <a:solidFill>
                <a:schemeClr val="tx1"/>
              </a:solidFill>
            </a:endParaRPr>
          </a:p>
        </p:txBody>
      </p:sp>
      <p:sp>
        <p:nvSpPr>
          <p:cNvPr id="7" name="Bildeforklaring formet som en ellipse 6"/>
          <p:cNvSpPr/>
          <p:nvPr/>
        </p:nvSpPr>
        <p:spPr>
          <a:xfrm>
            <a:off x="3014056" y="2276806"/>
            <a:ext cx="2329840" cy="1215025"/>
          </a:xfrm>
          <a:prstGeom prst="wedgeEllipseCallout">
            <a:avLst/>
          </a:prstGeom>
          <a:solidFill>
            <a:srgbClr val="C0C0C0">
              <a:alpha val="5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 smtClean="0">
                <a:solidFill>
                  <a:schemeClr val="tx1"/>
                </a:solidFill>
              </a:rPr>
              <a:t>Spectacular</a:t>
            </a:r>
            <a:endParaRPr lang="nb-NO" dirty="0" smtClean="0">
              <a:solidFill>
                <a:schemeClr val="tx1"/>
              </a:solidFill>
            </a:endParaRPr>
          </a:p>
          <a:p>
            <a:pPr algn="ctr"/>
            <a:r>
              <a:rPr lang="nb-NO" dirty="0" err="1" smtClean="0">
                <a:solidFill>
                  <a:schemeClr val="tx1"/>
                </a:solidFill>
              </a:rPr>
              <a:t>architecture</a:t>
            </a:r>
            <a:endParaRPr lang="nb-NO" dirty="0">
              <a:solidFill>
                <a:schemeClr val="tx1"/>
              </a:solidFill>
            </a:endParaRPr>
          </a:p>
        </p:txBody>
      </p:sp>
      <p:sp>
        <p:nvSpPr>
          <p:cNvPr id="8" name="Bildeforklaring formet som en ellipse 7"/>
          <p:cNvSpPr/>
          <p:nvPr/>
        </p:nvSpPr>
        <p:spPr>
          <a:xfrm>
            <a:off x="5712844" y="1711859"/>
            <a:ext cx="1753644" cy="1215025"/>
          </a:xfrm>
          <a:prstGeom prst="wedgeEllipseCallout">
            <a:avLst/>
          </a:prstGeom>
          <a:solidFill>
            <a:srgbClr val="C0C0C0">
              <a:alpha val="5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smtClean="0">
                <a:solidFill>
                  <a:schemeClr val="tx1"/>
                </a:solidFill>
              </a:rPr>
              <a:t>Advanced </a:t>
            </a:r>
            <a:r>
              <a:rPr lang="nb-NO" dirty="0" err="1" smtClean="0">
                <a:solidFill>
                  <a:schemeClr val="tx1"/>
                </a:solidFill>
              </a:rPr>
              <a:t>indoor</a:t>
            </a:r>
            <a:r>
              <a:rPr lang="nb-NO" dirty="0" smtClean="0">
                <a:solidFill>
                  <a:schemeClr val="tx1"/>
                </a:solidFill>
              </a:rPr>
              <a:t> </a:t>
            </a:r>
            <a:r>
              <a:rPr lang="nb-NO" dirty="0" err="1" smtClean="0">
                <a:solidFill>
                  <a:schemeClr val="tx1"/>
                </a:solidFill>
              </a:rPr>
              <a:t>climate</a:t>
            </a:r>
            <a:endParaRPr lang="nb-NO" dirty="0">
              <a:solidFill>
                <a:schemeClr val="tx1"/>
              </a:solidFill>
            </a:endParaRPr>
          </a:p>
        </p:txBody>
      </p:sp>
      <p:sp>
        <p:nvSpPr>
          <p:cNvPr id="9" name="TekstSylinder 8"/>
          <p:cNvSpPr txBox="1"/>
          <p:nvPr/>
        </p:nvSpPr>
        <p:spPr>
          <a:xfrm>
            <a:off x="1102292" y="832981"/>
            <a:ext cx="65886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000" dirty="0" smtClean="0">
                <a:effectLst>
                  <a:innerShdw blurRad="114300">
                    <a:prstClr val="black"/>
                  </a:innerShdw>
                </a:effectLst>
              </a:rPr>
              <a:t>Global Expert Group </a:t>
            </a:r>
            <a:r>
              <a:rPr lang="nb-NO" sz="2000" dirty="0" err="1" smtClean="0">
                <a:effectLst>
                  <a:innerShdw blurRad="114300">
                    <a:prstClr val="black"/>
                  </a:innerShdw>
                </a:effectLst>
              </a:rPr>
              <a:t>webinar</a:t>
            </a:r>
            <a:endParaRPr lang="nb-NO" sz="2000" dirty="0" smtClean="0">
              <a:effectLst>
                <a:innerShdw blurRad="114300">
                  <a:prstClr val="black"/>
                </a:innerShdw>
              </a:effectLst>
            </a:endParaRPr>
          </a:p>
          <a:p>
            <a:r>
              <a:rPr lang="nb-NO" sz="2800" b="1" dirty="0" smtClean="0">
                <a:effectLst>
                  <a:innerShdw blurRad="114300">
                    <a:prstClr val="black"/>
                  </a:innerShdw>
                </a:effectLst>
              </a:rPr>
              <a:t>Skanska Norway – Statoil Fornebu</a:t>
            </a:r>
            <a:endParaRPr lang="nb-NO" sz="2800" b="1" dirty="0">
              <a:effectLst>
                <a:innerShdw blurRad="114300">
                  <a:prstClr val="black"/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07638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griffithsch\Desktop\Div bilder\Skanska-bilder\Global Expert Group\Bilder presentasjon\Årsberetning_forsid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13984"/>
            <a:ext cx="4695826" cy="5686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kstSylinder 1"/>
          <p:cNvSpPr txBox="1"/>
          <p:nvPr/>
        </p:nvSpPr>
        <p:spPr>
          <a:xfrm>
            <a:off x="4708353" y="800544"/>
            <a:ext cx="4284583" cy="1107996"/>
          </a:xfrm>
          <a:prstGeom prst="rect">
            <a:avLst/>
          </a:prstGeom>
          <a:solidFill>
            <a:srgbClr val="5BB4E5"/>
          </a:solidFill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nb-NO" b="1" dirty="0" smtClean="0"/>
              <a:t>Association </a:t>
            </a:r>
            <a:r>
              <a:rPr lang="nb-NO" b="1" dirty="0" err="1" smtClean="0"/>
              <a:t>of</a:t>
            </a:r>
            <a:r>
              <a:rPr lang="nb-NO" b="1" dirty="0" smtClean="0"/>
              <a:t> </a:t>
            </a:r>
            <a:r>
              <a:rPr lang="nb-NO" b="1" dirty="0" err="1" smtClean="0"/>
              <a:t>Consulting</a:t>
            </a:r>
            <a:r>
              <a:rPr lang="nb-NO" b="1" dirty="0" smtClean="0"/>
              <a:t> Architects in </a:t>
            </a:r>
            <a:r>
              <a:rPr lang="nb-NO" b="1" dirty="0" err="1" smtClean="0"/>
              <a:t>Norway’s</a:t>
            </a:r>
            <a:r>
              <a:rPr lang="nb-NO" b="1" dirty="0" smtClean="0"/>
              <a:t> Developer </a:t>
            </a:r>
            <a:r>
              <a:rPr lang="nb-NO" b="1" dirty="0" err="1" smtClean="0"/>
              <a:t>Award</a:t>
            </a:r>
            <a:r>
              <a:rPr lang="nb-NO" b="1" dirty="0" smtClean="0"/>
              <a:t> </a:t>
            </a:r>
            <a:r>
              <a:rPr lang="nb-NO" dirty="0" smtClean="0"/>
              <a:t> </a:t>
            </a:r>
            <a:r>
              <a:rPr lang="nb-NO" sz="1400" dirty="0" smtClean="0"/>
              <a:t>2012</a:t>
            </a:r>
            <a:r>
              <a:rPr lang="nb-NO" b="1" dirty="0" smtClean="0"/>
              <a:t> </a:t>
            </a:r>
          </a:p>
          <a:p>
            <a:pPr>
              <a:spcAft>
                <a:spcPts val="1200"/>
              </a:spcAft>
            </a:pPr>
            <a:r>
              <a:rPr lang="nb-NO" sz="2000" b="1" dirty="0" smtClean="0"/>
              <a:t>Statoil Fornebu</a:t>
            </a:r>
            <a:endParaRPr lang="nb-NO" sz="2000" dirty="0" smtClean="0"/>
          </a:p>
        </p:txBody>
      </p:sp>
      <p:pic>
        <p:nvPicPr>
          <p:cNvPr id="1028" name="Picture 4" descr="C:\Users\griffithsch\Desktop\Div bilder\Skanska-bilder\Global Expert Group\Bilder presentasjon\Statoil1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8353" y="4358243"/>
            <a:ext cx="4297110" cy="1954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griffithsch\Desktop\Div bilder\Skanska-bilder\Global Expert Group\Bilder presentasjon\Statoil1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5826" y="2027290"/>
            <a:ext cx="4297110" cy="2106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4042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/>
          <p:nvPr/>
        </p:nvSpPr>
        <p:spPr>
          <a:xfrm>
            <a:off x="0" y="617517"/>
            <a:ext cx="9144000" cy="3695744"/>
          </a:xfrm>
          <a:prstGeom prst="rect">
            <a:avLst/>
          </a:prstGeom>
          <a:solidFill>
            <a:srgbClr val="5BB4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4" name="TekstSylinder 3"/>
          <p:cNvSpPr txBox="1"/>
          <p:nvPr/>
        </p:nvSpPr>
        <p:spPr>
          <a:xfrm>
            <a:off x="1006639" y="637865"/>
            <a:ext cx="69769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3200" dirty="0" smtClean="0"/>
              <a:t>Skanska Norway - Statoil Fornebu</a:t>
            </a:r>
            <a:endParaRPr lang="nb-NO" sz="3200" dirty="0"/>
          </a:p>
        </p:txBody>
      </p:sp>
      <p:sp>
        <p:nvSpPr>
          <p:cNvPr id="5" name="TekstSylinder 4"/>
          <p:cNvSpPr txBox="1"/>
          <p:nvPr/>
        </p:nvSpPr>
        <p:spPr>
          <a:xfrm>
            <a:off x="973777" y="1180969"/>
            <a:ext cx="817022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 b="1" dirty="0" err="1" smtClean="0"/>
              <a:t>Facts</a:t>
            </a:r>
            <a:r>
              <a:rPr lang="nb-NO" sz="2400" b="1" dirty="0" smtClean="0"/>
              <a:t> – </a:t>
            </a:r>
            <a:r>
              <a:rPr lang="nb-NO" sz="2400" b="1" dirty="0" err="1" smtClean="0"/>
              <a:t>short</a:t>
            </a:r>
            <a:r>
              <a:rPr lang="nb-NO" sz="2400" b="1" dirty="0" smtClean="0"/>
              <a:t> </a:t>
            </a:r>
            <a:r>
              <a:rPr lang="nb-NO" sz="2400" b="1" dirty="0" err="1" smtClean="0"/>
              <a:t>construction</a:t>
            </a:r>
            <a:r>
              <a:rPr lang="nb-NO" sz="2400" b="1" dirty="0" smtClean="0"/>
              <a:t> time</a:t>
            </a:r>
            <a:endParaRPr lang="nb-NO" sz="2400" b="1" dirty="0" smtClean="0"/>
          </a:p>
          <a:p>
            <a:pPr marL="800100" lvl="1" indent="-342900">
              <a:buFont typeface="Wingdings" pitchFamily="2" charset="2"/>
              <a:buChar char="Ø"/>
            </a:pPr>
            <a:r>
              <a:rPr lang="nb-NO" sz="2400" b="1" dirty="0" smtClean="0"/>
              <a:t>67.000m2 </a:t>
            </a:r>
            <a:r>
              <a:rPr lang="nb-NO" sz="2400" dirty="0" smtClean="0"/>
              <a:t>in</a:t>
            </a:r>
            <a:r>
              <a:rPr lang="nb-NO" sz="2400" b="1" dirty="0" smtClean="0"/>
              <a:t> 20 </a:t>
            </a:r>
            <a:r>
              <a:rPr lang="nb-NO" sz="2400" dirty="0" err="1" smtClean="0"/>
              <a:t>months</a:t>
            </a:r>
            <a:r>
              <a:rPr lang="nb-NO" sz="2400" b="1" dirty="0" smtClean="0"/>
              <a:t> </a:t>
            </a:r>
            <a:r>
              <a:rPr lang="nb-NO" sz="2400" dirty="0"/>
              <a:t> </a:t>
            </a:r>
            <a:r>
              <a:rPr lang="nb-NO" sz="2400" dirty="0" smtClean="0"/>
              <a:t>     turnover </a:t>
            </a:r>
            <a:r>
              <a:rPr lang="nb-NO" sz="2400" b="1" dirty="0" smtClean="0"/>
              <a:t>8 MEUR</a:t>
            </a:r>
            <a:r>
              <a:rPr lang="nb-NO" sz="2400" dirty="0" smtClean="0"/>
              <a:t> p/m. </a:t>
            </a:r>
          </a:p>
          <a:p>
            <a:endParaRPr lang="nb-NO" sz="2400" dirty="0" smtClean="0"/>
          </a:p>
          <a:p>
            <a:r>
              <a:rPr lang="nb-NO" sz="2400" b="1" dirty="0" smtClean="0"/>
              <a:t>Challenges – </a:t>
            </a:r>
            <a:r>
              <a:rPr lang="nb-NO" sz="2400" b="1" dirty="0" err="1" smtClean="0"/>
              <a:t>short</a:t>
            </a:r>
            <a:r>
              <a:rPr lang="nb-NO" sz="2400" b="1" dirty="0" smtClean="0"/>
              <a:t> </a:t>
            </a:r>
            <a:r>
              <a:rPr lang="nb-NO" sz="2400" b="1" dirty="0" err="1" smtClean="0"/>
              <a:t>construction</a:t>
            </a:r>
            <a:r>
              <a:rPr lang="nb-NO" sz="2400" b="1" dirty="0" smtClean="0"/>
              <a:t> time</a:t>
            </a:r>
            <a:endParaRPr lang="nb-NO" sz="2400" b="1" dirty="0"/>
          </a:p>
          <a:p>
            <a:pPr marL="800100" lvl="1" indent="-342900">
              <a:buFont typeface="Wingdings" pitchFamily="2" charset="2"/>
              <a:buChar char="Ø"/>
            </a:pPr>
            <a:r>
              <a:rPr lang="nb-NO" sz="2400" dirty="0" smtClean="0"/>
              <a:t>Challenge due to </a:t>
            </a:r>
            <a:r>
              <a:rPr lang="nb-NO" sz="2400" b="1" dirty="0" err="1" smtClean="0"/>
              <a:t>short</a:t>
            </a:r>
            <a:r>
              <a:rPr lang="nb-NO" sz="2400" dirty="0" smtClean="0"/>
              <a:t> </a:t>
            </a:r>
            <a:r>
              <a:rPr lang="nb-NO" sz="2400" dirty="0" err="1" smtClean="0"/>
              <a:t>construction</a:t>
            </a:r>
            <a:r>
              <a:rPr lang="nb-NO" sz="2400" dirty="0" smtClean="0"/>
              <a:t> time       </a:t>
            </a:r>
            <a:r>
              <a:rPr lang="nb-NO" sz="2400" dirty="0" err="1" smtClean="0"/>
              <a:t>amount</a:t>
            </a:r>
            <a:r>
              <a:rPr lang="nb-NO" sz="2400" dirty="0" smtClean="0"/>
              <a:t> </a:t>
            </a:r>
            <a:r>
              <a:rPr lang="nb-NO" sz="2400" dirty="0" err="1" smtClean="0"/>
              <a:t>of</a:t>
            </a:r>
            <a:r>
              <a:rPr lang="nb-NO" sz="2400" dirty="0" smtClean="0"/>
              <a:t> </a:t>
            </a:r>
            <a:r>
              <a:rPr lang="en-US" sz="2400" b="1" dirty="0" smtClean="0"/>
              <a:t>advanced </a:t>
            </a:r>
            <a:r>
              <a:rPr lang="en-US" sz="2400" b="1" dirty="0"/>
              <a:t>technology </a:t>
            </a:r>
            <a:r>
              <a:rPr lang="en-US" sz="2400" b="1" dirty="0" smtClean="0"/>
              <a:t>      </a:t>
            </a:r>
            <a:r>
              <a:rPr lang="en-US" sz="2400" dirty="0" smtClean="0"/>
              <a:t>test </a:t>
            </a:r>
            <a:r>
              <a:rPr lang="en-US" sz="2400" dirty="0"/>
              <a:t>period should have been </a:t>
            </a:r>
            <a:r>
              <a:rPr lang="en-US" sz="2400" b="1" dirty="0"/>
              <a:t>3 months</a:t>
            </a:r>
            <a:endParaRPr lang="nb-NO" b="1" dirty="0" smtClean="0"/>
          </a:p>
        </p:txBody>
      </p:sp>
      <p:pic>
        <p:nvPicPr>
          <p:cNvPr id="10" name="Content Placeholder 3" descr="P1120475.JPG"/>
          <p:cNvPicPr>
            <a:picLocks noChangeAspect="1"/>
          </p:cNvPicPr>
          <p:nvPr/>
        </p:nvPicPr>
        <p:blipFill>
          <a:blip r:embed="rId3" cstate="print">
            <a:lum brigh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23" y="4312693"/>
            <a:ext cx="3062611" cy="2117368"/>
          </a:xfrm>
          <a:prstGeom prst="rect">
            <a:avLst/>
          </a:prstGeom>
        </p:spPr>
      </p:pic>
      <p:pic>
        <p:nvPicPr>
          <p:cNvPr id="12" name="Picture 5" descr="Panorama kurv"/>
          <p:cNvPicPr preferRelativeResize="0"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63834" y="4313261"/>
            <a:ext cx="3063600" cy="2116800"/>
          </a:xfrm>
          <a:prstGeom prst="rect">
            <a:avLst/>
          </a:prstGeom>
          <a:noFill/>
        </p:spPr>
      </p:pic>
      <p:pic>
        <p:nvPicPr>
          <p:cNvPr id="3074" name="Picture 2" descr="C:\Users\griffithsch\Desktop\Div bilder\Skanska-bilder\Global Expert Group\Bilder presentasjon\Statoil13.jpg"/>
          <p:cNvPicPr preferRelativeResize="0">
            <a:picLocks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434" y="4312693"/>
            <a:ext cx="3016566" cy="211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il høyre 2"/>
          <p:cNvSpPr/>
          <p:nvPr/>
        </p:nvSpPr>
        <p:spPr>
          <a:xfrm>
            <a:off x="5124200" y="1664932"/>
            <a:ext cx="439387" cy="2967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9" name="Pil høyre 8"/>
          <p:cNvSpPr/>
          <p:nvPr/>
        </p:nvSpPr>
        <p:spPr>
          <a:xfrm>
            <a:off x="7485406" y="2743599"/>
            <a:ext cx="439387" cy="2967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1" name="Pil høyre 10"/>
          <p:cNvSpPr/>
          <p:nvPr/>
        </p:nvSpPr>
        <p:spPr>
          <a:xfrm>
            <a:off x="5403268" y="3101997"/>
            <a:ext cx="439387" cy="2967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91612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/>
          <p:nvPr/>
        </p:nvSpPr>
        <p:spPr>
          <a:xfrm>
            <a:off x="-4" y="637865"/>
            <a:ext cx="9144001" cy="2597671"/>
          </a:xfrm>
          <a:prstGeom prst="rect">
            <a:avLst/>
          </a:prstGeom>
          <a:solidFill>
            <a:srgbClr val="5BB4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" name="TekstSylinder 2"/>
          <p:cNvSpPr txBox="1"/>
          <p:nvPr/>
        </p:nvSpPr>
        <p:spPr>
          <a:xfrm>
            <a:off x="1142357" y="1237169"/>
            <a:ext cx="771663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 b="1" dirty="0" smtClean="0"/>
              <a:t>Learning </a:t>
            </a:r>
            <a:r>
              <a:rPr lang="nb-NO" sz="2400" b="1" dirty="0" err="1" smtClean="0"/>
              <a:t>points</a:t>
            </a:r>
            <a:r>
              <a:rPr lang="nb-NO" sz="2400" b="1" dirty="0" smtClean="0"/>
              <a:t> – </a:t>
            </a:r>
            <a:r>
              <a:rPr lang="nb-NO" sz="2400" b="1" dirty="0" err="1" smtClean="0"/>
              <a:t>short</a:t>
            </a:r>
            <a:r>
              <a:rPr lang="nb-NO" sz="2400" b="1" dirty="0" smtClean="0"/>
              <a:t> </a:t>
            </a:r>
            <a:r>
              <a:rPr lang="nb-NO" sz="2400" b="1" dirty="0" err="1" smtClean="0"/>
              <a:t>construction</a:t>
            </a:r>
            <a:r>
              <a:rPr lang="nb-NO" sz="2400" b="1" dirty="0" smtClean="0"/>
              <a:t> time</a:t>
            </a:r>
            <a:endParaRPr lang="nb-NO" sz="2400" b="1" dirty="0" smtClean="0"/>
          </a:p>
          <a:p>
            <a:pPr marL="742950" lvl="1" indent="-285750">
              <a:buFont typeface="Wingdings" pitchFamily="2" charset="2"/>
              <a:buChar char="Ø"/>
            </a:pPr>
            <a:r>
              <a:rPr lang="nb-NO" sz="2400" dirty="0" smtClean="0"/>
              <a:t>Intensive </a:t>
            </a:r>
            <a:r>
              <a:rPr lang="nb-NO" sz="2400" dirty="0" err="1" smtClean="0"/>
              <a:t>construction</a:t>
            </a:r>
            <a:r>
              <a:rPr lang="nb-NO" sz="2400" dirty="0" smtClean="0"/>
              <a:t> time </a:t>
            </a:r>
            <a:r>
              <a:rPr lang="nb-NO" sz="2400" dirty="0" err="1" smtClean="0"/>
              <a:t>scale</a:t>
            </a:r>
            <a:r>
              <a:rPr lang="nb-NO" sz="2400" dirty="0" smtClean="0"/>
              <a:t> </a:t>
            </a:r>
            <a:r>
              <a:rPr lang="nb-NO" sz="2400" dirty="0" err="1" smtClean="0"/>
              <a:t>requires</a:t>
            </a:r>
            <a:r>
              <a:rPr lang="nb-NO" sz="2400" dirty="0" smtClean="0"/>
              <a:t> </a:t>
            </a:r>
            <a:r>
              <a:rPr lang="nb-NO" sz="2400" dirty="0" err="1" smtClean="0"/>
              <a:t>good</a:t>
            </a:r>
            <a:r>
              <a:rPr lang="nb-NO" sz="2400" dirty="0" smtClean="0"/>
              <a:t> </a:t>
            </a:r>
            <a:r>
              <a:rPr lang="nb-NO" sz="2400" b="1" dirty="0" err="1" smtClean="0"/>
              <a:t>mobilization</a:t>
            </a:r>
            <a:r>
              <a:rPr lang="nb-NO" sz="2400" dirty="0" smtClean="0"/>
              <a:t>       </a:t>
            </a:r>
            <a:r>
              <a:rPr lang="nb-NO" sz="2400" dirty="0" err="1" smtClean="0"/>
              <a:t>both</a:t>
            </a:r>
            <a:r>
              <a:rPr lang="nb-NO" sz="2400" dirty="0" smtClean="0"/>
              <a:t> </a:t>
            </a:r>
            <a:r>
              <a:rPr lang="nb-NO" sz="2400" b="1" dirty="0" err="1" smtClean="0"/>
              <a:t>quality</a:t>
            </a:r>
            <a:r>
              <a:rPr lang="nb-NO" sz="2400" dirty="0" smtClean="0"/>
              <a:t> and </a:t>
            </a:r>
            <a:r>
              <a:rPr lang="nb-NO" sz="2400" b="1" dirty="0" smtClean="0"/>
              <a:t>time</a:t>
            </a:r>
          </a:p>
          <a:p>
            <a:pPr marL="742950" lvl="1" indent="-285750">
              <a:buFont typeface="Wingdings" pitchFamily="2" charset="2"/>
              <a:buChar char="Ø"/>
            </a:pPr>
            <a:r>
              <a:rPr lang="en-US" sz="2400" dirty="0" smtClean="0"/>
              <a:t>Important </a:t>
            </a:r>
            <a:r>
              <a:rPr lang="en-US" sz="2400" dirty="0"/>
              <a:t>to </a:t>
            </a:r>
            <a:r>
              <a:rPr lang="en-US" sz="2400" b="1" dirty="0"/>
              <a:t>respect testing </a:t>
            </a:r>
            <a:r>
              <a:rPr lang="en-US" sz="2400" dirty="0"/>
              <a:t>phase </a:t>
            </a:r>
            <a:r>
              <a:rPr lang="en-US" sz="2400" dirty="0" smtClean="0"/>
              <a:t>      building </a:t>
            </a:r>
            <a:r>
              <a:rPr lang="en-US" sz="2400" dirty="0"/>
              <a:t>this hi-tech requires </a:t>
            </a:r>
            <a:r>
              <a:rPr lang="en-US" sz="2400" b="1" dirty="0"/>
              <a:t>extensive testing</a:t>
            </a:r>
            <a:endParaRPr lang="nb-NO" sz="2400" b="1" dirty="0" smtClean="0"/>
          </a:p>
        </p:txBody>
      </p:sp>
      <p:sp>
        <p:nvSpPr>
          <p:cNvPr id="4" name="TekstSylinder 3"/>
          <p:cNvSpPr txBox="1"/>
          <p:nvPr/>
        </p:nvSpPr>
        <p:spPr>
          <a:xfrm>
            <a:off x="1089764" y="637865"/>
            <a:ext cx="69769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3200" dirty="0" smtClean="0"/>
              <a:t>Skanska Norway - Statoil Fornebu</a:t>
            </a:r>
            <a:endParaRPr lang="nb-NO" sz="3200" dirty="0"/>
          </a:p>
        </p:txBody>
      </p:sp>
      <p:pic>
        <p:nvPicPr>
          <p:cNvPr id="5" name="Picture 9" descr="_MG_519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" y="3235536"/>
            <a:ext cx="4578263" cy="3185942"/>
          </a:xfrm>
          <a:prstGeom prst="rect">
            <a:avLst/>
          </a:prstGeom>
          <a:noFill/>
        </p:spPr>
      </p:pic>
      <p:pic>
        <p:nvPicPr>
          <p:cNvPr id="6" name="Picture 4" descr="eksterior3.jpg"/>
          <p:cNvPicPr preferRelativeResize="0"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8262" y="3235535"/>
            <a:ext cx="4565738" cy="3185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Pil høyre 7"/>
          <p:cNvSpPr/>
          <p:nvPr/>
        </p:nvSpPr>
        <p:spPr>
          <a:xfrm>
            <a:off x="3851557" y="2058303"/>
            <a:ext cx="439387" cy="2967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9" name="Pil høyre 8"/>
          <p:cNvSpPr/>
          <p:nvPr/>
        </p:nvSpPr>
        <p:spPr>
          <a:xfrm>
            <a:off x="6856012" y="2446875"/>
            <a:ext cx="439387" cy="2967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03800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/>
          <p:cNvSpPr/>
          <p:nvPr/>
        </p:nvSpPr>
        <p:spPr>
          <a:xfrm>
            <a:off x="0" y="637865"/>
            <a:ext cx="9144000" cy="3276299"/>
          </a:xfrm>
          <a:prstGeom prst="rect">
            <a:avLst/>
          </a:prstGeom>
          <a:solidFill>
            <a:srgbClr val="5BB4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5" name="TekstSylinder 4"/>
          <p:cNvSpPr txBox="1"/>
          <p:nvPr/>
        </p:nvSpPr>
        <p:spPr>
          <a:xfrm>
            <a:off x="1147835" y="1236508"/>
            <a:ext cx="799616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 b="1" dirty="0" err="1" smtClean="0"/>
              <a:t>Facts</a:t>
            </a:r>
            <a:r>
              <a:rPr lang="nb-NO" sz="2400" b="1" dirty="0" smtClean="0"/>
              <a:t> – </a:t>
            </a:r>
            <a:r>
              <a:rPr lang="nb-NO" sz="2400" b="1" dirty="0" err="1" smtClean="0"/>
              <a:t>spectacular</a:t>
            </a:r>
            <a:r>
              <a:rPr lang="nb-NO" sz="2400" b="1" dirty="0" smtClean="0"/>
              <a:t> </a:t>
            </a:r>
            <a:r>
              <a:rPr lang="nb-NO" sz="2400" b="1" dirty="0" err="1" smtClean="0"/>
              <a:t>architecture</a:t>
            </a:r>
            <a:endParaRPr lang="nb-NO" sz="2400" b="1" dirty="0" smtClean="0"/>
          </a:p>
          <a:p>
            <a:pPr marL="800100" lvl="1" indent="-342900">
              <a:buFont typeface="Wingdings" pitchFamily="2" charset="2"/>
              <a:buChar char="Ø"/>
            </a:pPr>
            <a:r>
              <a:rPr lang="en-US" sz="2400" dirty="0" smtClean="0"/>
              <a:t>Large </a:t>
            </a:r>
            <a:r>
              <a:rPr lang="en-US" sz="2400" b="1" dirty="0" smtClean="0"/>
              <a:t>span</a:t>
            </a:r>
            <a:r>
              <a:rPr lang="en-US" sz="2400" dirty="0" smtClean="0"/>
              <a:t>       maximum </a:t>
            </a:r>
            <a:r>
              <a:rPr lang="en-US" sz="2400" dirty="0"/>
              <a:t>span for supporting structure is </a:t>
            </a:r>
            <a:r>
              <a:rPr lang="en-US" sz="2400" b="1" dirty="0"/>
              <a:t>55 meters</a:t>
            </a:r>
            <a:r>
              <a:rPr lang="en-US" sz="2400" dirty="0"/>
              <a:t>  </a:t>
            </a:r>
            <a:r>
              <a:rPr lang="en-US" sz="2400" dirty="0" smtClean="0"/>
              <a:t>     up </a:t>
            </a:r>
            <a:r>
              <a:rPr lang="en-US" sz="2400" dirty="0"/>
              <a:t>to </a:t>
            </a:r>
            <a:r>
              <a:rPr lang="en-US" sz="2400" b="1" dirty="0"/>
              <a:t>30 meter cantilever</a:t>
            </a:r>
            <a:r>
              <a:rPr lang="en-US" sz="2400" dirty="0"/>
              <a:t>  </a:t>
            </a:r>
            <a:r>
              <a:rPr lang="en-US" sz="2400" dirty="0" smtClean="0"/>
              <a:t>     High </a:t>
            </a:r>
            <a:r>
              <a:rPr lang="en-US" sz="2400" dirty="0"/>
              <a:t>Risk Structure Team </a:t>
            </a:r>
            <a:r>
              <a:rPr lang="en-US" sz="2400" dirty="0" smtClean="0"/>
              <a:t>involved</a:t>
            </a:r>
            <a:r>
              <a:rPr lang="nb-NO" sz="2400" dirty="0" smtClean="0"/>
              <a:t> </a:t>
            </a:r>
            <a:endParaRPr lang="nb-NO" sz="2400" dirty="0"/>
          </a:p>
          <a:p>
            <a:pPr marL="800100" lvl="1" indent="-342900">
              <a:buFont typeface="Wingdings" pitchFamily="2" charset="2"/>
              <a:buChar char="Ø"/>
            </a:pPr>
            <a:r>
              <a:rPr lang="en-US" sz="2400" dirty="0" smtClean="0"/>
              <a:t>Inspired </a:t>
            </a:r>
            <a:r>
              <a:rPr lang="en-US" sz="2400" dirty="0"/>
              <a:t>by </a:t>
            </a:r>
            <a:r>
              <a:rPr lang="en-US" sz="2400" b="1" dirty="0"/>
              <a:t>Mikado</a:t>
            </a:r>
            <a:r>
              <a:rPr lang="en-US" sz="2400" dirty="0"/>
              <a:t>  </a:t>
            </a:r>
            <a:r>
              <a:rPr lang="en-US" sz="2400" dirty="0" smtClean="0"/>
              <a:t>     consists </a:t>
            </a:r>
            <a:r>
              <a:rPr lang="en-US" sz="2400" dirty="0"/>
              <a:t>of five building shells which are </a:t>
            </a:r>
            <a:r>
              <a:rPr lang="en-US" sz="2400" b="1" dirty="0"/>
              <a:t>column-free</a:t>
            </a:r>
            <a:r>
              <a:rPr lang="en-US" sz="2400" dirty="0"/>
              <a:t> and </a:t>
            </a:r>
            <a:r>
              <a:rPr lang="en-US" sz="2400" b="1" dirty="0"/>
              <a:t>three floors</a:t>
            </a:r>
            <a:r>
              <a:rPr lang="en-US" sz="2400" dirty="0"/>
              <a:t> </a:t>
            </a:r>
            <a:r>
              <a:rPr lang="en-US" sz="2400" dirty="0" smtClean="0"/>
              <a:t>high</a:t>
            </a:r>
            <a:r>
              <a:rPr lang="nb-NO" sz="2400" dirty="0" smtClean="0"/>
              <a:t> </a:t>
            </a:r>
            <a:endParaRPr lang="nb-NO" sz="2400" b="1" dirty="0" smtClean="0"/>
          </a:p>
        </p:txBody>
      </p:sp>
      <p:sp>
        <p:nvSpPr>
          <p:cNvPr id="13" name="TekstSylinder 12"/>
          <p:cNvSpPr txBox="1"/>
          <p:nvPr/>
        </p:nvSpPr>
        <p:spPr>
          <a:xfrm>
            <a:off x="1089764" y="637865"/>
            <a:ext cx="69769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3200" dirty="0" smtClean="0"/>
              <a:t>Skanska Norway - Statoil Fornebu</a:t>
            </a:r>
            <a:endParaRPr lang="nb-NO" sz="3200" dirty="0"/>
          </a:p>
        </p:txBody>
      </p:sp>
      <p:pic>
        <p:nvPicPr>
          <p:cNvPr id="15" name="Picture 30" descr="6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14165"/>
            <a:ext cx="4578262" cy="25326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kstSylinder 1"/>
          <p:cNvSpPr txBox="1"/>
          <p:nvPr/>
        </p:nvSpPr>
        <p:spPr>
          <a:xfrm>
            <a:off x="3016332" y="5180474"/>
            <a:ext cx="9856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 smtClean="0"/>
              <a:t>Mikado</a:t>
            </a:r>
            <a:endParaRPr lang="nb-NO" dirty="0"/>
          </a:p>
        </p:txBody>
      </p:sp>
      <p:pic>
        <p:nvPicPr>
          <p:cNvPr id="4098" name="Picture 2" descr="C:\Users\griffithsch\Desktop\Div bilder\Skanska-bilder\Global Expert Group\Bilder presentasjon\Section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8263" y="3914165"/>
            <a:ext cx="4565738" cy="2530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Pil høyre 7"/>
          <p:cNvSpPr/>
          <p:nvPr/>
        </p:nvSpPr>
        <p:spPr>
          <a:xfrm>
            <a:off x="3661553" y="1710446"/>
            <a:ext cx="439387" cy="2967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9" name="Pil høyre 8"/>
          <p:cNvSpPr/>
          <p:nvPr/>
        </p:nvSpPr>
        <p:spPr>
          <a:xfrm>
            <a:off x="5102368" y="2080152"/>
            <a:ext cx="439387" cy="2967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0" name="Pil høyre 9"/>
          <p:cNvSpPr/>
          <p:nvPr/>
        </p:nvSpPr>
        <p:spPr>
          <a:xfrm>
            <a:off x="3560610" y="2418759"/>
            <a:ext cx="439387" cy="2967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1" name="Pil høyre 10"/>
          <p:cNvSpPr/>
          <p:nvPr/>
        </p:nvSpPr>
        <p:spPr>
          <a:xfrm>
            <a:off x="4754031" y="2791099"/>
            <a:ext cx="439387" cy="2967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2819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/>
          <p:nvPr/>
        </p:nvSpPr>
        <p:spPr>
          <a:xfrm>
            <a:off x="0" y="637865"/>
            <a:ext cx="9144000" cy="3991213"/>
          </a:xfrm>
          <a:prstGeom prst="rect">
            <a:avLst/>
          </a:prstGeom>
          <a:solidFill>
            <a:srgbClr val="5BB4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ekstSylinder 1"/>
          <p:cNvSpPr txBox="1"/>
          <p:nvPr/>
        </p:nvSpPr>
        <p:spPr>
          <a:xfrm>
            <a:off x="1100336" y="1212758"/>
            <a:ext cx="804366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 b="1" dirty="0"/>
              <a:t>Challenges </a:t>
            </a:r>
            <a:r>
              <a:rPr lang="nb-NO" sz="2400" b="1" dirty="0" smtClean="0"/>
              <a:t>- </a:t>
            </a:r>
            <a:r>
              <a:rPr lang="nb-NO" sz="2400" b="1" dirty="0" err="1" smtClean="0"/>
              <a:t>spectacular</a:t>
            </a:r>
            <a:r>
              <a:rPr lang="nb-NO" sz="2400" b="1" dirty="0" smtClean="0"/>
              <a:t> </a:t>
            </a:r>
            <a:r>
              <a:rPr lang="nb-NO" sz="2400" b="1" dirty="0" err="1" smtClean="0"/>
              <a:t>architecture</a:t>
            </a:r>
            <a:endParaRPr lang="nb-NO" sz="2400" b="1" dirty="0" smtClean="0"/>
          </a:p>
          <a:p>
            <a:pPr marL="800100" lvl="1" indent="-342900">
              <a:buFont typeface="Wingdings" pitchFamily="2" charset="2"/>
              <a:buChar char="Ø"/>
            </a:pPr>
            <a:r>
              <a:rPr lang="en-GB" sz="2400" b="1" dirty="0"/>
              <a:t>Load-bearing</a:t>
            </a:r>
            <a:r>
              <a:rPr lang="en-GB" sz="2400" dirty="0"/>
              <a:t> steel beams were prefabricated with a camber of </a:t>
            </a:r>
            <a:r>
              <a:rPr lang="en-GB" sz="2400" b="1" dirty="0" smtClean="0"/>
              <a:t>120mm</a:t>
            </a:r>
            <a:r>
              <a:rPr lang="en-GB" sz="2400" dirty="0"/>
              <a:t> </a:t>
            </a:r>
            <a:r>
              <a:rPr lang="en-GB" sz="2400" dirty="0" smtClean="0"/>
              <a:t>      </a:t>
            </a:r>
            <a:r>
              <a:rPr lang="en-US" sz="2400" dirty="0" smtClean="0"/>
              <a:t>no more than </a:t>
            </a:r>
            <a:r>
              <a:rPr lang="en-US" sz="2400" b="1" dirty="0"/>
              <a:t>10mm</a:t>
            </a:r>
            <a:r>
              <a:rPr lang="en-US" sz="2400" dirty="0"/>
              <a:t> </a:t>
            </a:r>
            <a:r>
              <a:rPr lang="en-US" sz="2400" dirty="0" smtClean="0"/>
              <a:t>camber </a:t>
            </a:r>
            <a:r>
              <a:rPr lang="en-US" sz="2400" dirty="0"/>
              <a:t>upon completion. </a:t>
            </a:r>
            <a:r>
              <a:rPr lang="en-US" sz="2400" b="1" dirty="0"/>
              <a:t>“Zero” </a:t>
            </a:r>
            <a:r>
              <a:rPr lang="en-US" sz="2400" b="1" dirty="0" smtClean="0"/>
              <a:t>deviation</a:t>
            </a:r>
            <a:endParaRPr lang="nb-NO" sz="2400" b="1" dirty="0" smtClean="0"/>
          </a:p>
          <a:p>
            <a:pPr marL="800100" lvl="1" indent="-342900">
              <a:buFont typeface="Wingdings" pitchFamily="2" charset="2"/>
              <a:buChar char="Ø"/>
            </a:pPr>
            <a:r>
              <a:rPr lang="en-US" sz="2400" dirty="0" smtClean="0"/>
              <a:t>Supported </a:t>
            </a:r>
            <a:r>
              <a:rPr lang="en-US" sz="2400" dirty="0"/>
              <a:t>by </a:t>
            </a:r>
            <a:r>
              <a:rPr lang="en-US" sz="2400" b="1" dirty="0"/>
              <a:t>16 columns </a:t>
            </a:r>
            <a:r>
              <a:rPr lang="en-US" sz="2400" dirty="0"/>
              <a:t> </a:t>
            </a:r>
            <a:r>
              <a:rPr lang="en-US" sz="2400" dirty="0" smtClean="0"/>
              <a:t>     </a:t>
            </a:r>
            <a:r>
              <a:rPr lang="en-US" sz="2400" b="1" dirty="0" smtClean="0"/>
              <a:t>load</a:t>
            </a:r>
            <a:r>
              <a:rPr lang="en-US" sz="2400" dirty="0" smtClean="0"/>
              <a:t> </a:t>
            </a:r>
            <a:r>
              <a:rPr lang="en-US" sz="2400" dirty="0"/>
              <a:t>on each column varies from </a:t>
            </a:r>
            <a:r>
              <a:rPr lang="en-US" sz="2400" b="1" dirty="0"/>
              <a:t>3000</a:t>
            </a:r>
            <a:r>
              <a:rPr lang="en-US" sz="2400" dirty="0"/>
              <a:t> to </a:t>
            </a:r>
            <a:r>
              <a:rPr lang="en-US" sz="2400" b="1" dirty="0"/>
              <a:t>5800</a:t>
            </a:r>
            <a:r>
              <a:rPr lang="en-US" sz="2400" dirty="0"/>
              <a:t> </a:t>
            </a:r>
            <a:r>
              <a:rPr lang="en-US" sz="2400" b="1" dirty="0" err="1"/>
              <a:t>tonnes</a:t>
            </a:r>
            <a:r>
              <a:rPr lang="en-US" sz="2400" dirty="0"/>
              <a:t>. </a:t>
            </a:r>
            <a:endParaRPr lang="nb-NO" sz="2400" dirty="0" smtClean="0"/>
          </a:p>
          <a:p>
            <a:pPr marL="800100" lvl="1" indent="-342900">
              <a:buFont typeface="Wingdings" pitchFamily="2" charset="2"/>
              <a:buChar char="Ø"/>
            </a:pPr>
            <a:r>
              <a:rPr lang="en-US" sz="2400" b="1" dirty="0" smtClean="0"/>
              <a:t>Construction</a:t>
            </a:r>
            <a:r>
              <a:rPr lang="en-US" sz="2400" dirty="0" smtClean="0"/>
              <a:t> </a:t>
            </a:r>
            <a:r>
              <a:rPr lang="en-US" sz="2400" dirty="0"/>
              <a:t>of the </a:t>
            </a:r>
            <a:r>
              <a:rPr lang="en-US" sz="2400" b="1" dirty="0"/>
              <a:t>glass</a:t>
            </a:r>
            <a:r>
              <a:rPr lang="en-US" sz="2400" dirty="0"/>
              <a:t> </a:t>
            </a:r>
            <a:r>
              <a:rPr lang="en-US" sz="2400" b="1" dirty="0"/>
              <a:t>roof</a:t>
            </a:r>
            <a:r>
              <a:rPr lang="en-US" sz="2400" dirty="0"/>
              <a:t>  </a:t>
            </a:r>
            <a:r>
              <a:rPr lang="en-US" sz="2400" dirty="0" smtClean="0"/>
              <a:t>     in </a:t>
            </a:r>
            <a:r>
              <a:rPr lang="en-US" sz="2400" b="1" dirty="0" err="1"/>
              <a:t>conjuction</a:t>
            </a:r>
            <a:r>
              <a:rPr lang="en-US" sz="2400" dirty="0"/>
              <a:t> with </a:t>
            </a:r>
            <a:r>
              <a:rPr lang="en-US" sz="2400" b="1" dirty="0"/>
              <a:t>building</a:t>
            </a:r>
            <a:r>
              <a:rPr lang="en-US" sz="2400" dirty="0"/>
              <a:t> </a:t>
            </a:r>
            <a:r>
              <a:rPr lang="en-US" sz="2400" b="1" dirty="0" smtClean="0"/>
              <a:t>shells</a:t>
            </a:r>
            <a:endParaRPr lang="nb-NO" sz="2400" b="1" dirty="0"/>
          </a:p>
        </p:txBody>
      </p:sp>
      <p:sp>
        <p:nvSpPr>
          <p:cNvPr id="3" name="TekstSylinder 2"/>
          <p:cNvSpPr txBox="1"/>
          <p:nvPr/>
        </p:nvSpPr>
        <p:spPr>
          <a:xfrm>
            <a:off x="1089764" y="637865"/>
            <a:ext cx="69769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3200" dirty="0" smtClean="0"/>
              <a:t>Skanska Norway - Statoil Fornebu</a:t>
            </a:r>
            <a:endParaRPr lang="nb-NO" sz="3200" dirty="0"/>
          </a:p>
        </p:txBody>
      </p:sp>
      <p:pic>
        <p:nvPicPr>
          <p:cNvPr id="5122" name="Picture 2" descr="C:\Users\griffithsch\Desktop\Div bilder\Skanska-bilder\Global Expert Group\Bilder presentasjon\Statoil12.jpg"/>
          <p:cNvPicPr preferRelativeResize="0"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3998" y="4629078"/>
            <a:ext cx="3096001" cy="1787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3" descr="IMG_5773"/>
          <p:cNvSpPr>
            <a:spLocks noGrp="1" noChangeAspect="1" noChangeArrowheads="1"/>
          </p:cNvSpPr>
          <p:nvPr isPhoto="1"/>
        </p:nvSpPr>
        <p:spPr bwMode="auto">
          <a:xfrm>
            <a:off x="-1" y="4629078"/>
            <a:ext cx="3024000" cy="1787815"/>
          </a:xfrm>
          <a:prstGeom prst="rect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6" name="101126-SuperSign-Round-L-11.wmv">
            <a:hlinkClick r:id="" action="ppaction://media"/>
          </p:cNvPr>
          <p:cNvPicPr preferRelativeResize="0">
            <a:picLocks noRot="1"/>
          </p:cNvPicPr>
          <p:nvPr>
            <a:videoFile r:link="rId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0000" y="4629078"/>
            <a:ext cx="3024000" cy="17937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Pil høyre 7"/>
          <p:cNvSpPr/>
          <p:nvPr/>
        </p:nvSpPr>
        <p:spPr>
          <a:xfrm>
            <a:off x="4807474" y="2042955"/>
            <a:ext cx="439387" cy="2967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9" name="Pil høyre 8"/>
          <p:cNvSpPr/>
          <p:nvPr/>
        </p:nvSpPr>
        <p:spPr>
          <a:xfrm>
            <a:off x="5668852" y="2761609"/>
            <a:ext cx="439387" cy="2967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0" name="Pil høyre 9"/>
          <p:cNvSpPr/>
          <p:nvPr/>
        </p:nvSpPr>
        <p:spPr>
          <a:xfrm>
            <a:off x="6357281" y="3503599"/>
            <a:ext cx="439387" cy="2967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45706944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>
                <p:cTn id="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/>
          <p:cNvSpPr/>
          <p:nvPr/>
        </p:nvSpPr>
        <p:spPr>
          <a:xfrm>
            <a:off x="0" y="637865"/>
            <a:ext cx="9143805" cy="2286639"/>
          </a:xfrm>
          <a:prstGeom prst="rect">
            <a:avLst/>
          </a:prstGeom>
          <a:solidFill>
            <a:srgbClr val="5BB4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ekstSylinder 1"/>
          <p:cNvSpPr txBox="1"/>
          <p:nvPr/>
        </p:nvSpPr>
        <p:spPr>
          <a:xfrm>
            <a:off x="1100336" y="1212758"/>
            <a:ext cx="722751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 b="1" dirty="0" smtClean="0"/>
              <a:t>Learning </a:t>
            </a:r>
            <a:r>
              <a:rPr lang="nb-NO" sz="2400" b="1" dirty="0" err="1" smtClean="0"/>
              <a:t>points</a:t>
            </a:r>
            <a:r>
              <a:rPr lang="nb-NO" sz="2400" b="1" dirty="0"/>
              <a:t> - </a:t>
            </a:r>
            <a:r>
              <a:rPr lang="nb-NO" sz="2400" b="1" dirty="0" err="1"/>
              <a:t>spectacular</a:t>
            </a:r>
            <a:r>
              <a:rPr lang="nb-NO" sz="2400" b="1" dirty="0"/>
              <a:t> </a:t>
            </a:r>
            <a:r>
              <a:rPr lang="nb-NO" sz="2400" b="1" dirty="0" err="1" smtClean="0"/>
              <a:t>architecture</a:t>
            </a:r>
            <a:endParaRPr lang="nb-NO" sz="2400" b="1" dirty="0"/>
          </a:p>
          <a:p>
            <a:pPr marL="742950" lvl="1" indent="-285750">
              <a:buFont typeface="Wingdings" pitchFamily="2" charset="2"/>
              <a:buChar char="Ø"/>
            </a:pPr>
            <a:r>
              <a:rPr lang="en-US" sz="2400" dirty="0" smtClean="0"/>
              <a:t>Through </a:t>
            </a:r>
            <a:r>
              <a:rPr lang="en-US" sz="2400" dirty="0"/>
              <a:t>superb cooperation between contractor, architect and consultants we broke </a:t>
            </a:r>
            <a:r>
              <a:rPr lang="en-US" sz="2400" b="1" dirty="0"/>
              <a:t>records</a:t>
            </a:r>
            <a:r>
              <a:rPr lang="en-US" sz="2400" dirty="0"/>
              <a:t>  </a:t>
            </a:r>
            <a:r>
              <a:rPr lang="en-US" sz="2400" dirty="0" smtClean="0"/>
              <a:t>    </a:t>
            </a:r>
            <a:r>
              <a:rPr lang="en-US" sz="2400" b="1" dirty="0" smtClean="0"/>
              <a:t>span </a:t>
            </a:r>
            <a:r>
              <a:rPr lang="en-US" sz="2400" b="1" dirty="0"/>
              <a:t>+ construction</a:t>
            </a:r>
            <a:r>
              <a:rPr lang="en-US" sz="2400" dirty="0"/>
              <a:t> </a:t>
            </a:r>
            <a:r>
              <a:rPr lang="en-US" sz="2400" dirty="0" smtClean="0"/>
              <a:t>time</a:t>
            </a:r>
            <a:endParaRPr lang="nb-NO" sz="2400" dirty="0"/>
          </a:p>
        </p:txBody>
      </p:sp>
      <p:sp>
        <p:nvSpPr>
          <p:cNvPr id="3" name="TekstSylinder 2"/>
          <p:cNvSpPr txBox="1"/>
          <p:nvPr/>
        </p:nvSpPr>
        <p:spPr>
          <a:xfrm>
            <a:off x="1089764" y="637865"/>
            <a:ext cx="69769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3200" dirty="0" smtClean="0"/>
              <a:t>Skanska Norway - Statoil Fornebu</a:t>
            </a:r>
            <a:endParaRPr lang="nb-NO" sz="3200" dirty="0"/>
          </a:p>
        </p:txBody>
      </p:sp>
      <p:pic>
        <p:nvPicPr>
          <p:cNvPr id="4" name="Content Placeholder 3" descr="persp ovenfra røtter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924504"/>
            <a:ext cx="4578262" cy="3504298"/>
          </a:xfrm>
          <a:prstGeom prst="rect">
            <a:avLst/>
          </a:prstGeom>
        </p:spPr>
      </p:pic>
      <p:pic>
        <p:nvPicPr>
          <p:cNvPr id="5" name="Content Placeholder 3" descr="eksterior4.jpg"/>
          <p:cNvPicPr preferRelativeResize="0"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8263" y="2919547"/>
            <a:ext cx="4565542" cy="3502800"/>
          </a:xfrm>
          <a:prstGeom prst="rect">
            <a:avLst/>
          </a:prstGeom>
        </p:spPr>
      </p:pic>
      <p:sp>
        <p:nvSpPr>
          <p:cNvPr id="7" name="Pil høyre 6"/>
          <p:cNvSpPr/>
          <p:nvPr/>
        </p:nvSpPr>
        <p:spPr>
          <a:xfrm>
            <a:off x="3091537" y="2411250"/>
            <a:ext cx="439387" cy="2967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25288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/>
          <p:cNvSpPr/>
          <p:nvPr/>
        </p:nvSpPr>
        <p:spPr>
          <a:xfrm>
            <a:off x="-122830" y="612250"/>
            <a:ext cx="9376012" cy="3179387"/>
          </a:xfrm>
          <a:prstGeom prst="rect">
            <a:avLst/>
          </a:prstGeom>
          <a:solidFill>
            <a:srgbClr val="5BB4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ekstSylinder 1"/>
          <p:cNvSpPr txBox="1"/>
          <p:nvPr/>
        </p:nvSpPr>
        <p:spPr>
          <a:xfrm>
            <a:off x="1089764" y="815990"/>
            <a:ext cx="69769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3200" dirty="0" smtClean="0"/>
              <a:t>Skanska Norway - Statoil Fornebu</a:t>
            </a:r>
            <a:endParaRPr lang="nb-NO" sz="3200" dirty="0"/>
          </a:p>
        </p:txBody>
      </p:sp>
      <p:sp>
        <p:nvSpPr>
          <p:cNvPr id="4" name="TekstSylinder 3"/>
          <p:cNvSpPr txBox="1"/>
          <p:nvPr/>
        </p:nvSpPr>
        <p:spPr>
          <a:xfrm>
            <a:off x="1104465" y="1396367"/>
            <a:ext cx="794453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 b="1" dirty="0" err="1" smtClean="0"/>
              <a:t>Facts</a:t>
            </a:r>
            <a:r>
              <a:rPr lang="nb-NO" sz="2400" b="1" dirty="0" smtClean="0"/>
              <a:t> – </a:t>
            </a:r>
            <a:r>
              <a:rPr lang="nb-NO" sz="2400" b="1" dirty="0" err="1" smtClean="0"/>
              <a:t>advanced</a:t>
            </a:r>
            <a:r>
              <a:rPr lang="nb-NO" sz="2400" b="1" dirty="0" smtClean="0"/>
              <a:t> </a:t>
            </a:r>
            <a:r>
              <a:rPr lang="nb-NO" sz="2400" b="1" dirty="0" err="1" smtClean="0"/>
              <a:t>indoor</a:t>
            </a:r>
            <a:r>
              <a:rPr lang="nb-NO" sz="2400" b="1" dirty="0" smtClean="0"/>
              <a:t> </a:t>
            </a:r>
            <a:r>
              <a:rPr lang="nb-NO" sz="2400" b="1" dirty="0" err="1" smtClean="0"/>
              <a:t>climate</a:t>
            </a:r>
            <a:endParaRPr lang="nb-NO" sz="2400" b="1" dirty="0" smtClean="0"/>
          </a:p>
          <a:p>
            <a:pPr marL="742950" lvl="1" indent="-285750">
              <a:buFont typeface="Wingdings" pitchFamily="2" charset="2"/>
              <a:buChar char="Ø"/>
            </a:pPr>
            <a:r>
              <a:rPr lang="nb-NO" sz="2400" dirty="0" smtClean="0"/>
              <a:t>Target       </a:t>
            </a:r>
            <a:r>
              <a:rPr lang="nb-NO" sz="2400" dirty="0" err="1" smtClean="0"/>
              <a:t>world’s</a:t>
            </a:r>
            <a:r>
              <a:rPr lang="nb-NO" sz="2400" dirty="0" smtClean="0"/>
              <a:t> </a:t>
            </a:r>
            <a:r>
              <a:rPr lang="nb-NO" sz="2400" b="1" dirty="0" smtClean="0"/>
              <a:t>best </a:t>
            </a:r>
            <a:r>
              <a:rPr lang="nb-NO" sz="2400" b="1" dirty="0" err="1" smtClean="0"/>
              <a:t>indoor</a:t>
            </a:r>
            <a:r>
              <a:rPr lang="nb-NO" sz="2400" b="1" dirty="0" smtClean="0"/>
              <a:t> </a:t>
            </a:r>
            <a:r>
              <a:rPr lang="nb-NO" sz="2400" b="1" dirty="0" err="1" smtClean="0"/>
              <a:t>climate</a:t>
            </a:r>
            <a:endParaRPr lang="nb-NO" sz="2400" b="1" dirty="0" smtClean="0"/>
          </a:p>
          <a:p>
            <a:pPr marL="742950" lvl="1" indent="-285750">
              <a:buFont typeface="Wingdings" pitchFamily="2" charset="2"/>
              <a:buChar char="Ø"/>
            </a:pPr>
            <a:r>
              <a:rPr lang="en-US" sz="2400" dirty="0" smtClean="0"/>
              <a:t>Every </a:t>
            </a:r>
            <a:r>
              <a:rPr lang="en-US" sz="2400" dirty="0"/>
              <a:t>technical </a:t>
            </a:r>
            <a:r>
              <a:rPr lang="en-US" sz="2400" dirty="0" smtClean="0"/>
              <a:t>application </a:t>
            </a:r>
            <a:r>
              <a:rPr lang="en-US" sz="2400" dirty="0"/>
              <a:t> </a:t>
            </a:r>
            <a:r>
              <a:rPr lang="en-US" sz="2400" dirty="0" smtClean="0"/>
              <a:t>     managed </a:t>
            </a:r>
            <a:r>
              <a:rPr lang="en-US" sz="2400" dirty="0"/>
              <a:t>from </a:t>
            </a:r>
            <a:r>
              <a:rPr lang="en-US" sz="2400" b="1" dirty="0"/>
              <a:t>one top system</a:t>
            </a:r>
            <a:r>
              <a:rPr lang="en-US" sz="2400" dirty="0"/>
              <a:t>  </a:t>
            </a:r>
            <a:r>
              <a:rPr lang="en-US" sz="2400" dirty="0" smtClean="0"/>
              <a:t>     which </a:t>
            </a:r>
            <a:r>
              <a:rPr lang="en-US" sz="2400" dirty="0"/>
              <a:t>can control </a:t>
            </a:r>
            <a:r>
              <a:rPr lang="en-US" sz="2400" b="1" dirty="0"/>
              <a:t>every individual component</a:t>
            </a:r>
            <a:r>
              <a:rPr lang="en-US" sz="2400" dirty="0"/>
              <a:t> </a:t>
            </a:r>
            <a:endParaRPr lang="nb-NO" sz="1400" dirty="0"/>
          </a:p>
        </p:txBody>
      </p:sp>
      <p:pic>
        <p:nvPicPr>
          <p:cNvPr id="2050" name="Picture 2" descr="C:\Users\griffithsch\Desktop\Div bilder\Skanska-bilder\Global Expert Group\Bilder presentasjon\Statoil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91637"/>
            <a:ext cx="4327460" cy="2636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3" descr="plan 4) copy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2624" y="3826023"/>
            <a:ext cx="3807913" cy="25676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Pil høyre 6"/>
          <p:cNvSpPr/>
          <p:nvPr/>
        </p:nvSpPr>
        <p:spPr>
          <a:xfrm>
            <a:off x="2865905" y="1869992"/>
            <a:ext cx="439387" cy="2967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8" name="Pil høyre 7"/>
          <p:cNvSpPr/>
          <p:nvPr/>
        </p:nvSpPr>
        <p:spPr>
          <a:xfrm>
            <a:off x="5644731" y="2217501"/>
            <a:ext cx="439387" cy="2967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9" name="Pil høyre 8"/>
          <p:cNvSpPr/>
          <p:nvPr/>
        </p:nvSpPr>
        <p:spPr>
          <a:xfrm>
            <a:off x="3637802" y="2567983"/>
            <a:ext cx="439387" cy="2967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63108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/>
          <p:cNvSpPr/>
          <p:nvPr/>
        </p:nvSpPr>
        <p:spPr>
          <a:xfrm>
            <a:off x="0" y="648918"/>
            <a:ext cx="9143999" cy="4043262"/>
          </a:xfrm>
          <a:prstGeom prst="rect">
            <a:avLst/>
          </a:prstGeom>
          <a:solidFill>
            <a:srgbClr val="5BB4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ekstSylinder 1"/>
          <p:cNvSpPr txBox="1"/>
          <p:nvPr/>
        </p:nvSpPr>
        <p:spPr>
          <a:xfrm>
            <a:off x="1118173" y="1251109"/>
            <a:ext cx="8025825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 b="1" dirty="0" smtClean="0"/>
              <a:t>Challenges </a:t>
            </a:r>
            <a:r>
              <a:rPr lang="nb-NO" sz="2400" b="1" dirty="0" smtClean="0"/>
              <a:t>– </a:t>
            </a:r>
            <a:r>
              <a:rPr lang="nb-NO" sz="2400" b="1" dirty="0" err="1" smtClean="0"/>
              <a:t>advanced</a:t>
            </a:r>
            <a:r>
              <a:rPr lang="nb-NO" sz="2400" b="1" dirty="0" smtClean="0"/>
              <a:t> </a:t>
            </a:r>
            <a:r>
              <a:rPr lang="nb-NO" sz="2400" b="1" dirty="0" err="1" smtClean="0"/>
              <a:t>indoor</a:t>
            </a:r>
            <a:r>
              <a:rPr lang="nb-NO" sz="2400" b="1" dirty="0" smtClean="0"/>
              <a:t> </a:t>
            </a:r>
            <a:r>
              <a:rPr lang="nb-NO" sz="2400" b="1" dirty="0" err="1" smtClean="0"/>
              <a:t>climate</a:t>
            </a:r>
            <a:endParaRPr lang="nb-NO" sz="2400" b="1" dirty="0" smtClean="0"/>
          </a:p>
          <a:p>
            <a:pPr marL="800100" lvl="1" indent="-342900">
              <a:buFont typeface="Wingdings" pitchFamily="2" charset="2"/>
              <a:buChar char="Ø"/>
            </a:pPr>
            <a:r>
              <a:rPr lang="en-US" sz="2000" b="1" dirty="0" smtClean="0"/>
              <a:t>Integrated chilled beam </a:t>
            </a:r>
            <a:r>
              <a:rPr lang="en-US" sz="2000" b="1" dirty="0"/>
              <a:t> </a:t>
            </a:r>
            <a:r>
              <a:rPr lang="en-US" sz="2000" b="1" dirty="0" smtClean="0"/>
              <a:t>      </a:t>
            </a:r>
            <a:r>
              <a:rPr lang="en-US" sz="2000" dirty="0" smtClean="0"/>
              <a:t>tested at </a:t>
            </a:r>
            <a:r>
              <a:rPr lang="en-US" sz="2000" b="1" dirty="0" smtClean="0"/>
              <a:t>factory</a:t>
            </a:r>
            <a:r>
              <a:rPr lang="en-US" sz="2000" dirty="0" smtClean="0"/>
              <a:t> and </a:t>
            </a:r>
            <a:r>
              <a:rPr lang="en-US" sz="2000" b="1" dirty="0" smtClean="0"/>
              <a:t>after completion</a:t>
            </a:r>
            <a:r>
              <a:rPr lang="en-US" sz="2000" dirty="0" smtClean="0"/>
              <a:t>. </a:t>
            </a:r>
            <a:r>
              <a:rPr lang="en-US" sz="2000" b="1" dirty="0" smtClean="0"/>
              <a:t>Entire system</a:t>
            </a:r>
            <a:r>
              <a:rPr lang="en-US" sz="2000" dirty="0" smtClean="0"/>
              <a:t> </a:t>
            </a:r>
            <a:r>
              <a:rPr lang="en-US" sz="2000" dirty="0"/>
              <a:t> </a:t>
            </a:r>
            <a:r>
              <a:rPr lang="en-US" sz="2000" dirty="0" smtClean="0"/>
              <a:t>      every </a:t>
            </a:r>
            <a:r>
              <a:rPr lang="en-US" sz="2000" b="1" dirty="0" smtClean="0"/>
              <a:t>individual</a:t>
            </a:r>
            <a:r>
              <a:rPr lang="en-US" sz="2000" dirty="0" smtClean="0"/>
              <a:t> component</a:t>
            </a:r>
            <a:endParaRPr lang="nb-NO" sz="2000" b="1" dirty="0" smtClean="0"/>
          </a:p>
          <a:p>
            <a:pPr marL="800100" lvl="1" indent="-342900">
              <a:buFont typeface="Wingdings" pitchFamily="2" charset="2"/>
              <a:buChar char="Ø"/>
            </a:pPr>
            <a:r>
              <a:rPr lang="en-US" sz="2000" b="1" dirty="0" smtClean="0"/>
              <a:t>Communication</a:t>
            </a:r>
            <a:r>
              <a:rPr lang="en-US" sz="2000" dirty="0" smtClean="0"/>
              <a:t> </a:t>
            </a:r>
            <a:r>
              <a:rPr lang="en-US" sz="2000" dirty="0"/>
              <a:t>between involved parties </a:t>
            </a:r>
            <a:r>
              <a:rPr lang="en-US" sz="2000" dirty="0" smtClean="0"/>
              <a:t>       </a:t>
            </a:r>
            <a:r>
              <a:rPr lang="en-US" sz="2000" b="1" dirty="0" smtClean="0"/>
              <a:t>firstly</a:t>
            </a:r>
            <a:r>
              <a:rPr lang="en-US" sz="2000" dirty="0" smtClean="0"/>
              <a:t> </a:t>
            </a:r>
            <a:r>
              <a:rPr lang="en-US" sz="2000" dirty="0"/>
              <a:t>communication between </a:t>
            </a:r>
            <a:r>
              <a:rPr lang="en-US" sz="2000" b="1" dirty="0"/>
              <a:t>people</a:t>
            </a:r>
            <a:r>
              <a:rPr lang="en-US" sz="2000" dirty="0"/>
              <a:t> developing systems </a:t>
            </a:r>
            <a:r>
              <a:rPr lang="en-US" sz="2000" dirty="0" smtClean="0"/>
              <a:t> </a:t>
            </a:r>
            <a:r>
              <a:rPr lang="en-US" sz="2000" b="1" dirty="0"/>
              <a:t>secondly</a:t>
            </a:r>
            <a:r>
              <a:rPr lang="en-US" sz="2000" dirty="0"/>
              <a:t> between the </a:t>
            </a:r>
            <a:r>
              <a:rPr lang="en-US" sz="2000" b="1" dirty="0"/>
              <a:t>systems </a:t>
            </a:r>
            <a:r>
              <a:rPr lang="en-US" sz="2000" b="1" dirty="0" smtClean="0"/>
              <a:t>themselves</a:t>
            </a:r>
            <a:endParaRPr lang="nb-NO" sz="2000" b="1" dirty="0"/>
          </a:p>
          <a:p>
            <a:pPr marL="800100" lvl="1" indent="-342900">
              <a:buFont typeface="Wingdings" pitchFamily="2" charset="2"/>
              <a:buChar char="Ø"/>
            </a:pPr>
            <a:r>
              <a:rPr lang="en-US" sz="2000" b="1" dirty="0" smtClean="0"/>
              <a:t>Development</a:t>
            </a:r>
            <a:r>
              <a:rPr lang="en-US" sz="2000" dirty="0" smtClean="0"/>
              <a:t> </a:t>
            </a:r>
            <a:r>
              <a:rPr lang="en-US" sz="2000" dirty="0"/>
              <a:t>of the </a:t>
            </a:r>
            <a:r>
              <a:rPr lang="en-US" sz="2000" b="1" dirty="0" smtClean="0"/>
              <a:t>integrated</a:t>
            </a:r>
            <a:r>
              <a:rPr lang="en-US" sz="2000" dirty="0" smtClean="0"/>
              <a:t> </a:t>
            </a:r>
            <a:r>
              <a:rPr lang="en-US" sz="2000" b="1" dirty="0" smtClean="0"/>
              <a:t>chilled </a:t>
            </a:r>
            <a:r>
              <a:rPr lang="en-US" sz="2000" b="1" dirty="0"/>
              <a:t>beam</a:t>
            </a:r>
            <a:r>
              <a:rPr lang="en-US" sz="2000" dirty="0"/>
              <a:t>  </a:t>
            </a:r>
            <a:r>
              <a:rPr lang="en-US" sz="2000" dirty="0" smtClean="0"/>
              <a:t>      the </a:t>
            </a:r>
            <a:r>
              <a:rPr lang="en-US" sz="2000" b="1" dirty="0"/>
              <a:t>heart/core</a:t>
            </a:r>
            <a:r>
              <a:rPr lang="en-US" sz="2000" dirty="0"/>
              <a:t> of the building’s </a:t>
            </a:r>
            <a:r>
              <a:rPr lang="en-US" sz="2000" b="1" dirty="0" smtClean="0"/>
              <a:t>flexibility</a:t>
            </a:r>
            <a:r>
              <a:rPr lang="en-US" sz="2000" dirty="0"/>
              <a:t> </a:t>
            </a:r>
            <a:r>
              <a:rPr lang="en-US" sz="2000" dirty="0" smtClean="0"/>
              <a:t>      the </a:t>
            </a:r>
            <a:r>
              <a:rPr lang="en-US" sz="2000" dirty="0"/>
              <a:t>combination of all </a:t>
            </a:r>
            <a:r>
              <a:rPr lang="en-US" sz="2000" b="1" dirty="0"/>
              <a:t>climatic </a:t>
            </a:r>
            <a:r>
              <a:rPr lang="en-US" sz="2000" b="1" dirty="0" smtClean="0"/>
              <a:t>requirements</a:t>
            </a:r>
            <a:endParaRPr lang="nb-NO" sz="2000" dirty="0"/>
          </a:p>
        </p:txBody>
      </p:sp>
      <p:sp>
        <p:nvSpPr>
          <p:cNvPr id="3" name="TekstSylinder 2"/>
          <p:cNvSpPr txBox="1"/>
          <p:nvPr/>
        </p:nvSpPr>
        <p:spPr>
          <a:xfrm>
            <a:off x="1089764" y="676214"/>
            <a:ext cx="69769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3200" dirty="0" smtClean="0"/>
              <a:t>Skanska Norway - Statoil Fornebu</a:t>
            </a:r>
            <a:endParaRPr lang="nb-NO" sz="3200" dirty="0"/>
          </a:p>
        </p:txBody>
      </p:sp>
      <p:pic>
        <p:nvPicPr>
          <p:cNvPr id="4" name="Picture 4" descr="00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875" y="4680305"/>
            <a:ext cx="2598628" cy="1744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lassholder for innhold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424640" y="4692179"/>
            <a:ext cx="2719359" cy="1725859"/>
          </a:xfrm>
          <a:prstGeom prst="rect">
            <a:avLst/>
          </a:prstGeom>
        </p:spPr>
      </p:pic>
      <p:pic>
        <p:nvPicPr>
          <p:cNvPr id="6" name="Plassholder for innhold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86753" y="4692180"/>
            <a:ext cx="3837888" cy="1717233"/>
          </a:xfrm>
          <a:prstGeom prst="rect">
            <a:avLst/>
          </a:prstGeom>
        </p:spPr>
      </p:pic>
      <p:sp>
        <p:nvSpPr>
          <p:cNvPr id="9" name="Pil høyre 8"/>
          <p:cNvSpPr/>
          <p:nvPr/>
        </p:nvSpPr>
        <p:spPr>
          <a:xfrm>
            <a:off x="4911391" y="1674820"/>
            <a:ext cx="439387" cy="2967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0" name="Pil høyre 9"/>
          <p:cNvSpPr/>
          <p:nvPr/>
        </p:nvSpPr>
        <p:spPr>
          <a:xfrm>
            <a:off x="5212228" y="1995294"/>
            <a:ext cx="439387" cy="2967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1" name="Pil høyre 10"/>
          <p:cNvSpPr/>
          <p:nvPr/>
        </p:nvSpPr>
        <p:spPr>
          <a:xfrm>
            <a:off x="6856015" y="2292018"/>
            <a:ext cx="439387" cy="2967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2" name="Pil høyre 11"/>
          <p:cNvSpPr/>
          <p:nvPr/>
        </p:nvSpPr>
        <p:spPr>
          <a:xfrm>
            <a:off x="7984168" y="2601016"/>
            <a:ext cx="439387" cy="2967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3" name="Pil høyre 12"/>
          <p:cNvSpPr/>
          <p:nvPr/>
        </p:nvSpPr>
        <p:spPr>
          <a:xfrm>
            <a:off x="7265712" y="3206736"/>
            <a:ext cx="439387" cy="2967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4" name="Pil høyre 13"/>
          <p:cNvSpPr/>
          <p:nvPr/>
        </p:nvSpPr>
        <p:spPr>
          <a:xfrm>
            <a:off x="6216822" y="3503460"/>
            <a:ext cx="439387" cy="2967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165069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/>
          <p:cNvSpPr/>
          <p:nvPr/>
        </p:nvSpPr>
        <p:spPr>
          <a:xfrm>
            <a:off x="0" y="665862"/>
            <a:ext cx="9144000" cy="4238894"/>
          </a:xfrm>
          <a:prstGeom prst="rect">
            <a:avLst/>
          </a:prstGeom>
          <a:solidFill>
            <a:srgbClr val="5BB4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ekstSylinder 1"/>
          <p:cNvSpPr txBox="1"/>
          <p:nvPr/>
        </p:nvSpPr>
        <p:spPr>
          <a:xfrm>
            <a:off x="1119113" y="1200992"/>
            <a:ext cx="788841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 b="1" dirty="0" smtClean="0"/>
              <a:t>Learning </a:t>
            </a:r>
            <a:r>
              <a:rPr lang="nb-NO" sz="2400" b="1" dirty="0" err="1" smtClean="0"/>
              <a:t>points</a:t>
            </a:r>
            <a:r>
              <a:rPr lang="nb-NO" sz="2400" b="1" dirty="0" smtClean="0"/>
              <a:t> – </a:t>
            </a:r>
            <a:r>
              <a:rPr lang="nb-NO" sz="2400" b="1" dirty="0" err="1" smtClean="0"/>
              <a:t>advanced</a:t>
            </a:r>
            <a:r>
              <a:rPr lang="nb-NO" sz="2400" b="1" dirty="0" smtClean="0"/>
              <a:t> </a:t>
            </a:r>
            <a:r>
              <a:rPr lang="nb-NO" sz="2400" b="1" dirty="0" err="1" smtClean="0"/>
              <a:t>indoor</a:t>
            </a:r>
            <a:r>
              <a:rPr lang="nb-NO" sz="2400" b="1" dirty="0" smtClean="0"/>
              <a:t> </a:t>
            </a:r>
            <a:r>
              <a:rPr lang="nb-NO" sz="2400" b="1" dirty="0" err="1" smtClean="0"/>
              <a:t>climate</a:t>
            </a:r>
            <a:endParaRPr lang="nb-NO" sz="2400" b="1" dirty="0"/>
          </a:p>
          <a:p>
            <a:pPr marL="800100" lvl="1" indent="-342900">
              <a:buFont typeface="Wingdings" pitchFamily="2" charset="2"/>
              <a:buChar char="Ø"/>
            </a:pPr>
            <a:r>
              <a:rPr lang="en-US" sz="2400" dirty="0" smtClean="0"/>
              <a:t>The </a:t>
            </a:r>
            <a:r>
              <a:rPr lang="en-US" sz="2400" b="1" dirty="0"/>
              <a:t>role</a:t>
            </a:r>
            <a:r>
              <a:rPr lang="en-US" sz="2400" dirty="0"/>
              <a:t> </a:t>
            </a:r>
            <a:r>
              <a:rPr lang="en-US" sz="2400" b="1" dirty="0"/>
              <a:t>of the integrator</a:t>
            </a:r>
            <a:r>
              <a:rPr lang="en-US" sz="2400" dirty="0"/>
              <a:t> crucial  </a:t>
            </a:r>
            <a:r>
              <a:rPr lang="en-US" sz="2400" dirty="0" smtClean="0"/>
              <a:t>     need </a:t>
            </a:r>
            <a:r>
              <a:rPr lang="en-US" sz="2400" dirty="0"/>
              <a:t>to </a:t>
            </a:r>
            <a:r>
              <a:rPr lang="en-US" sz="2400" b="1" dirty="0"/>
              <a:t>understand</a:t>
            </a:r>
            <a:r>
              <a:rPr lang="en-US" sz="2400" dirty="0"/>
              <a:t> the </a:t>
            </a:r>
            <a:r>
              <a:rPr lang="en-US" sz="2400" b="1" dirty="0"/>
              <a:t>complexity</a:t>
            </a:r>
            <a:r>
              <a:rPr lang="en-US" sz="2400" dirty="0"/>
              <a:t> </a:t>
            </a:r>
            <a:endParaRPr lang="nb-NO" sz="2400" dirty="0" smtClean="0"/>
          </a:p>
          <a:p>
            <a:pPr marL="800100" lvl="1" indent="-342900">
              <a:buFont typeface="Wingdings" pitchFamily="2" charset="2"/>
              <a:buChar char="Ø"/>
            </a:pPr>
            <a:r>
              <a:rPr lang="en-US" sz="2400" b="1" dirty="0" smtClean="0"/>
              <a:t>Mock-up </a:t>
            </a:r>
            <a:r>
              <a:rPr lang="en-US" sz="2400" b="1" dirty="0"/>
              <a:t>room </a:t>
            </a:r>
            <a:r>
              <a:rPr lang="en-US" sz="2400" dirty="0"/>
              <a:t> </a:t>
            </a:r>
            <a:r>
              <a:rPr lang="en-US" sz="2400" dirty="0" smtClean="0"/>
              <a:t>     level </a:t>
            </a:r>
            <a:r>
              <a:rPr lang="en-US" sz="2400" dirty="0"/>
              <a:t>of </a:t>
            </a:r>
            <a:r>
              <a:rPr lang="en-US" sz="2400" b="1" dirty="0"/>
              <a:t>detail</a:t>
            </a:r>
            <a:r>
              <a:rPr lang="en-US" sz="2400" dirty="0"/>
              <a:t>, </a:t>
            </a:r>
            <a:r>
              <a:rPr lang="en-US" sz="2400" b="1" dirty="0"/>
              <a:t>size</a:t>
            </a:r>
            <a:r>
              <a:rPr lang="en-US" sz="2400" dirty="0"/>
              <a:t> and </a:t>
            </a:r>
            <a:r>
              <a:rPr lang="en-US" sz="2400" b="1" dirty="0"/>
              <a:t>scale</a:t>
            </a:r>
            <a:r>
              <a:rPr lang="en-US" sz="2400" dirty="0"/>
              <a:t>. </a:t>
            </a:r>
            <a:r>
              <a:rPr lang="en-US" sz="2400" b="1" dirty="0"/>
              <a:t>Everything</a:t>
            </a:r>
            <a:r>
              <a:rPr lang="en-US" sz="2400" dirty="0"/>
              <a:t> was </a:t>
            </a:r>
            <a:r>
              <a:rPr lang="en-US" sz="2400" dirty="0" err="1"/>
              <a:t>testet</a:t>
            </a:r>
            <a:r>
              <a:rPr lang="en-US" sz="2400" dirty="0"/>
              <a:t> in the mock-up </a:t>
            </a:r>
            <a:r>
              <a:rPr lang="en-US" sz="2400" dirty="0" smtClean="0"/>
              <a:t>room</a:t>
            </a:r>
            <a:endParaRPr lang="nb-NO" sz="2400" dirty="0"/>
          </a:p>
        </p:txBody>
      </p:sp>
      <p:sp>
        <p:nvSpPr>
          <p:cNvPr id="3" name="TekstSylinder 2"/>
          <p:cNvSpPr txBox="1"/>
          <p:nvPr/>
        </p:nvSpPr>
        <p:spPr>
          <a:xfrm>
            <a:off x="1089764" y="665862"/>
            <a:ext cx="69769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3200" dirty="0" smtClean="0"/>
              <a:t>Skanska Norway - Statoil Fornebu</a:t>
            </a:r>
            <a:endParaRPr lang="nb-NO" sz="3200" dirty="0"/>
          </a:p>
        </p:txBody>
      </p:sp>
      <p:pic>
        <p:nvPicPr>
          <p:cNvPr id="4" name="Picture 5" descr="001"/>
          <p:cNvPicPr preferRelativeResize="0"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648" y="4904756"/>
            <a:ext cx="2289600" cy="1502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 descr="002"/>
          <p:cNvPicPr preferRelativeResize="0"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5234" y="4904756"/>
            <a:ext cx="2289600" cy="1502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Perspektiv føringsveier"/>
          <p:cNvPicPr preferRelativeResize="0">
            <a:picLocks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2414" y="4904757"/>
            <a:ext cx="2289600" cy="15111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lassholder for innhold 3"/>
          <p:cNvPicPr preferRelativeResize="0"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85436" y="4904756"/>
            <a:ext cx="2289600" cy="1508925"/>
          </a:xfrm>
          <a:prstGeom prst="rect">
            <a:avLst/>
          </a:prstGeom>
        </p:spPr>
      </p:pic>
      <p:sp>
        <p:nvSpPr>
          <p:cNvPr id="9" name="Pil høyre 8"/>
          <p:cNvSpPr/>
          <p:nvPr/>
        </p:nvSpPr>
        <p:spPr>
          <a:xfrm>
            <a:off x="6635540" y="1674819"/>
            <a:ext cx="439387" cy="2967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0" name="Pil høyre 9"/>
          <p:cNvSpPr/>
          <p:nvPr/>
        </p:nvSpPr>
        <p:spPr>
          <a:xfrm>
            <a:off x="4174500" y="2411250"/>
            <a:ext cx="439387" cy="2967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20060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kanska white light blue">
  <a:themeElements>
    <a:clrScheme name="Skanska white light blue 1">
      <a:dk1>
        <a:srgbClr val="002551"/>
      </a:dk1>
      <a:lt1>
        <a:srgbClr val="FFFFFF"/>
      </a:lt1>
      <a:dk2>
        <a:srgbClr val="002551"/>
      </a:dk2>
      <a:lt2>
        <a:srgbClr val="B0B0B0"/>
      </a:lt2>
      <a:accent1>
        <a:srgbClr val="008BD0"/>
      </a:accent1>
      <a:accent2>
        <a:srgbClr val="002551"/>
      </a:accent2>
      <a:accent3>
        <a:srgbClr val="FFFFFF"/>
      </a:accent3>
      <a:accent4>
        <a:srgbClr val="001E44"/>
      </a:accent4>
      <a:accent5>
        <a:srgbClr val="AAC4E4"/>
      </a:accent5>
      <a:accent6>
        <a:srgbClr val="002049"/>
      </a:accent6>
      <a:hlink>
        <a:srgbClr val="E87603"/>
      </a:hlink>
      <a:folHlink>
        <a:srgbClr val="C5BAA9"/>
      </a:folHlink>
    </a:clrScheme>
    <a:fontScheme name="Skanska white light blu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kanska white light blue 1">
        <a:dk1>
          <a:srgbClr val="002551"/>
        </a:dk1>
        <a:lt1>
          <a:srgbClr val="FFFFFF"/>
        </a:lt1>
        <a:dk2>
          <a:srgbClr val="002551"/>
        </a:dk2>
        <a:lt2>
          <a:srgbClr val="B0B0B0"/>
        </a:lt2>
        <a:accent1>
          <a:srgbClr val="008BD0"/>
        </a:accent1>
        <a:accent2>
          <a:srgbClr val="002551"/>
        </a:accent2>
        <a:accent3>
          <a:srgbClr val="FFFFFF"/>
        </a:accent3>
        <a:accent4>
          <a:srgbClr val="001E44"/>
        </a:accent4>
        <a:accent5>
          <a:srgbClr val="AAC4E4"/>
        </a:accent5>
        <a:accent6>
          <a:srgbClr val="002049"/>
        </a:accent6>
        <a:hlink>
          <a:srgbClr val="E87603"/>
        </a:hlink>
        <a:folHlink>
          <a:srgbClr val="C5BAA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Skanska white light blue</Template>
  <TotalTime>4020</TotalTime>
  <Words>361</Words>
  <Application>Microsoft Office PowerPoint</Application>
  <PresentationFormat>Skjermfremvisning (4:3)</PresentationFormat>
  <Paragraphs>50</Paragraphs>
  <Slides>10</Slides>
  <Notes>6</Notes>
  <HiddenSlides>0</HiddenSlides>
  <MMClips>1</MMClips>
  <ScaleCrop>false</ScaleCrop>
  <HeadingPairs>
    <vt:vector size="4" baseType="variant">
      <vt:variant>
        <vt:lpstr>Tema</vt:lpstr>
      </vt:variant>
      <vt:variant>
        <vt:i4>1</vt:i4>
      </vt:variant>
      <vt:variant>
        <vt:lpstr>Lysbildetitler</vt:lpstr>
      </vt:variant>
      <vt:variant>
        <vt:i4>10</vt:i4>
      </vt:variant>
    </vt:vector>
  </HeadingPairs>
  <TitlesOfParts>
    <vt:vector size="11" baseType="lpstr">
      <vt:lpstr>Skanska white light blue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</vt:vector>
  </TitlesOfParts>
  <Company>Skanska Norge AS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Presentasjon av  Skanska Norge</dc:title>
  <dc:creator>Carlsen, Sissel Lilleøien</dc:creator>
  <cp:lastModifiedBy>Griffiths, Christopher Philip</cp:lastModifiedBy>
  <cp:revision>188</cp:revision>
  <dcterms:created xsi:type="dcterms:W3CDTF">2012-03-12T08:59:59Z</dcterms:created>
  <dcterms:modified xsi:type="dcterms:W3CDTF">2013-06-19T13:50:12Z</dcterms:modified>
</cp:coreProperties>
</file>