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296" r:id="rId2"/>
    <p:sldId id="292" r:id="rId3"/>
    <p:sldId id="305" r:id="rId4"/>
    <p:sldId id="293" r:id="rId5"/>
    <p:sldId id="307" r:id="rId6"/>
    <p:sldId id="306" r:id="rId7"/>
    <p:sldId id="298" r:id="rId8"/>
    <p:sldId id="304" r:id="rId9"/>
    <p:sldId id="303" r:id="rId10"/>
    <p:sldId id="302" r:id="rId11"/>
  </p:sldIdLst>
  <p:sldSz cx="9144000" cy="6858000" type="screen4x3"/>
  <p:notesSz cx="6858000" cy="9144000"/>
  <p:defaultTextStyle>
    <a:defPPr>
      <a:defRPr lang="nb-N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B4E5"/>
    <a:srgbClr val="000000"/>
    <a:srgbClr val="C0C0C0"/>
    <a:srgbClr val="FFD600"/>
    <a:srgbClr val="BED650"/>
    <a:srgbClr val="77B850"/>
    <a:srgbClr val="77B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790" autoAdjust="0"/>
  </p:normalViewPr>
  <p:slideViewPr>
    <p:cSldViewPr snapToGrid="0" snapToObjects="1">
      <p:cViewPr>
        <p:scale>
          <a:sx n="80" d="100"/>
          <a:sy n="80" d="100"/>
        </p:scale>
        <p:origin x="-528" y="228"/>
      </p:cViewPr>
      <p:guideLst>
        <p:guide orient="horz" pos="50"/>
        <p:guide pos="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715C639-DD01-4E57-81A8-D91946A711D7}" type="datetimeFigureOut">
              <a:rPr lang="nb-NO"/>
              <a:pPr>
                <a:defRPr/>
              </a:pPr>
              <a:t>19.06.2013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b-NO" noProof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noProof="0" smtClean="0"/>
              <a:t>Klikk for å redigere tekststiler i malen</a:t>
            </a:r>
          </a:p>
          <a:p>
            <a:pPr lvl="1"/>
            <a:r>
              <a:rPr lang="nb-NO" noProof="0" smtClean="0"/>
              <a:t>Andre nivå</a:t>
            </a:r>
          </a:p>
          <a:p>
            <a:pPr lvl="2"/>
            <a:r>
              <a:rPr lang="nb-NO" noProof="0" smtClean="0"/>
              <a:t>Tredje nivå</a:t>
            </a:r>
          </a:p>
          <a:p>
            <a:pPr lvl="3"/>
            <a:r>
              <a:rPr lang="nb-NO" noProof="0" smtClean="0"/>
              <a:t>Fjerde nivå</a:t>
            </a:r>
          </a:p>
          <a:p>
            <a:pPr lvl="4"/>
            <a:r>
              <a:rPr lang="nb-NO" noProof="0" smtClean="0"/>
              <a:t>Femte nivå</a:t>
            </a:r>
            <a:endParaRPr lang="nb-NO" noProof="0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8D2D8E1-CAC8-46D0-9D26-1B7865557156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747699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D2D8E1-CAC8-46D0-9D26-1B7865557156}" type="slidenum">
              <a:rPr lang="nb-NO" smtClean="0"/>
              <a:pPr>
                <a:defRPr/>
              </a:pPr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40824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D2D8E1-CAC8-46D0-9D26-1B7865557156}" type="slidenum">
              <a:rPr lang="nb-NO" smtClean="0"/>
              <a:pPr>
                <a:defRPr/>
              </a:pPr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2798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aseline="0" dirty="0" smtClean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D2D8E1-CAC8-46D0-9D26-1B7865557156}" type="slidenum">
              <a:rPr lang="nb-NO" smtClean="0"/>
              <a:pPr>
                <a:defRPr/>
              </a:pPr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17382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D2D8E1-CAC8-46D0-9D26-1B7865557156}" type="slidenum">
              <a:rPr lang="nb-NO" smtClean="0"/>
              <a:pPr>
                <a:defRPr/>
              </a:pPr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5456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D2D8E1-CAC8-46D0-9D26-1B7865557156}" type="slidenum">
              <a:rPr lang="nb-NO" smtClean="0"/>
              <a:pPr>
                <a:defRPr/>
              </a:pPr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87681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D2D8E1-CAC8-46D0-9D26-1B7865557156}" type="slidenum">
              <a:rPr lang="nb-NO" smtClean="0"/>
              <a:pPr>
                <a:defRPr/>
              </a:pPr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8060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4738" y="2693988"/>
            <a:ext cx="7729537" cy="530225"/>
          </a:xfrm>
        </p:spPr>
        <p:txBody>
          <a:bodyPr rIns="0"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4738" y="4987925"/>
            <a:ext cx="7732712" cy="1152525"/>
          </a:xfrm>
        </p:spPr>
        <p:txBody>
          <a:bodyPr rIns="0"/>
          <a:lstStyle>
            <a:lvl1pPr marL="0" indent="0">
              <a:buFont typeface="Arial" charset="0"/>
              <a:buNone/>
              <a:defRPr/>
            </a:lvl1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0" y="6419850"/>
            <a:ext cx="9144000" cy="4381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b-NO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0516430E-9038-4881-AA9B-EE7A120D5B6C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C7C17DE-2E96-4842-A88E-1EC8D53091FF}" type="slidenum">
              <a:rPr lang="sv-SE"/>
              <a:pPr/>
              <a:t>‹#›</a:t>
            </a:fld>
            <a:endParaRPr lang="sv-SE"/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2206625" y="6419850"/>
            <a:ext cx="56038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sz="1000">
                <a:solidFill>
                  <a:schemeClr val="bg1"/>
                </a:solidFill>
              </a:rPr>
              <a:t>Confidential</a:t>
            </a:r>
          </a:p>
        </p:txBody>
      </p:sp>
      <p:pic>
        <p:nvPicPr>
          <p:cNvPr id="60425" name="Picture 9" descr="SKANSKA-orig-CS1-logo-RGB-5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0938" y="336550"/>
            <a:ext cx="950912" cy="141288"/>
          </a:xfrm>
          <a:prstGeom prst="rect">
            <a:avLst/>
          </a:prstGeom>
          <a:noFill/>
        </p:spPr>
      </p:pic>
      <p:sp>
        <p:nvSpPr>
          <p:cNvPr id="60426" name="Line 10"/>
          <p:cNvSpPr>
            <a:spLocks noChangeShapeType="1"/>
          </p:cNvSpPr>
          <p:nvPr/>
        </p:nvSpPr>
        <p:spPr bwMode="auto">
          <a:xfrm>
            <a:off x="0" y="644525"/>
            <a:ext cx="9144000" cy="0"/>
          </a:xfrm>
          <a:prstGeom prst="line">
            <a:avLst/>
          </a:prstGeom>
          <a:noFill/>
          <a:ln w="12700">
            <a:solidFill>
              <a:srgbClr val="002551"/>
            </a:solidFill>
            <a:round/>
            <a:headEnd/>
            <a:tailEnd/>
          </a:ln>
          <a:effectLst/>
        </p:spPr>
        <p:txBody>
          <a:bodyPr/>
          <a:lstStyle/>
          <a:p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1340B6-2342-4DD6-B190-9D9ECDA2877B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BF5BA2-F614-43DB-B924-57483A839A3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1175" y="696913"/>
            <a:ext cx="1927225" cy="5464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4738" y="696913"/>
            <a:ext cx="5634037" cy="54641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CBCF25-867B-40C7-BE9F-0EF2055410D4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0FE1C-ACCB-497C-A04D-4C080F34BE4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179F6B-2C65-4ECD-9917-8375ACB23BD1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D7445-D4F9-4F1C-991B-5D925D4180D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067E8A-EB21-4B0A-B866-718A88969EB9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592BC3-420C-4B5B-B48A-EB7245D6D5D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4738" y="1706563"/>
            <a:ext cx="3775075" cy="4454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02213" y="1706563"/>
            <a:ext cx="3776662" cy="4454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A20EF3-2207-4324-B336-5158CE4234AB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DC544-EA67-4960-936B-27CAE6BD23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912F48-EA29-4DB5-B26C-C7616750B0C2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CC2EE-92B3-4A8F-A17E-DD6CCBABDB5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487219-791E-4D3F-8E73-CA1E9A725F5F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90C749-A3DB-4467-B481-114C9C046BED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C57E30-A6F9-4059-A697-39D7764E644F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89E14-49FD-4126-AB21-3C0390CB9A1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B3D941-75B5-4298-99B5-F9DDB0762FBC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E6CDF-6151-4F35-933F-F0B49AD1508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085B2-BF76-46BF-9C42-ECDFDF4B22F5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543D07-4643-4F4D-AB26-1C1E4900F8E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6419850"/>
            <a:ext cx="9144000" cy="4381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nb-NO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01725" y="6578600"/>
            <a:ext cx="1712913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86F3EF57-9992-4D76-BD39-FCA1A0A288B1}" type="datetimeFigureOut">
              <a:rPr lang="nb-NO"/>
              <a:pPr/>
              <a:t>19.06.2013</a:t>
            </a:fld>
            <a:endParaRPr lang="sv-SE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06625" y="6578600"/>
            <a:ext cx="5616575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sv-SE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01725" y="6419850"/>
            <a:ext cx="465138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F7610CF0-F96C-403C-8A74-799D7A44AD69}" type="slidenum">
              <a:rPr lang="sv-SE"/>
              <a:pPr/>
              <a:t>‹#›</a:t>
            </a:fld>
            <a:endParaRPr lang="sv-SE"/>
          </a:p>
        </p:txBody>
      </p:sp>
      <p:pic>
        <p:nvPicPr>
          <p:cNvPr id="59398" name="Picture 6" descr="SKANSKA-orig-CS1-logo-RGB-53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150938" y="336550"/>
            <a:ext cx="950912" cy="141288"/>
          </a:xfrm>
          <a:prstGeom prst="rect">
            <a:avLst/>
          </a:prstGeom>
          <a:noFill/>
        </p:spPr>
      </p:pic>
      <p:sp>
        <p:nvSpPr>
          <p:cNvPr id="59399" name="Line 7"/>
          <p:cNvSpPr>
            <a:spLocks noChangeShapeType="1"/>
          </p:cNvSpPr>
          <p:nvPr/>
        </p:nvSpPr>
        <p:spPr bwMode="auto">
          <a:xfrm>
            <a:off x="0" y="644525"/>
            <a:ext cx="9144000" cy="0"/>
          </a:xfrm>
          <a:prstGeom prst="line">
            <a:avLst/>
          </a:prstGeom>
          <a:noFill/>
          <a:ln w="12700">
            <a:solidFill>
              <a:srgbClr val="002551"/>
            </a:solidFill>
            <a:round/>
            <a:headEnd/>
            <a:tailEnd/>
          </a:ln>
          <a:effectLst/>
        </p:spPr>
        <p:txBody>
          <a:bodyPr/>
          <a:lstStyle/>
          <a:p>
            <a:endParaRPr lang="nb-NO"/>
          </a:p>
        </p:txBody>
      </p:sp>
      <p:sp>
        <p:nvSpPr>
          <p:cNvPr id="5940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074738" y="696913"/>
            <a:ext cx="771366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5940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74738" y="1706563"/>
            <a:ext cx="7704137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50000"/>
        </a:spcBef>
        <a:spcAft>
          <a:spcPct val="0"/>
        </a:spcAft>
        <a:buFont typeface="Arial" charset="0"/>
        <a:buChar char="−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−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−"/>
        <a:defRPr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−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−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−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−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−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−"/>
        <a:defRPr sz="16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Powerpoint\CoLoc_Art+Brand_131210_long%20version.ppt_media\101126-SuperSign-Round-L-11.wmv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BILDER\Prosjekter\Statoil_kontor_oslo\Statoil_Fornebu_03082012\Statoil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301"/>
            <a:ext cx="9144000" cy="582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ildeforklaring formet som en ellipse 5"/>
          <p:cNvSpPr/>
          <p:nvPr/>
        </p:nvSpPr>
        <p:spPr>
          <a:xfrm>
            <a:off x="701621" y="3472472"/>
            <a:ext cx="2053454" cy="1215025"/>
          </a:xfrm>
          <a:prstGeom prst="wedgeEllipseCallout">
            <a:avLst/>
          </a:prstGeom>
          <a:solidFill>
            <a:srgbClr val="C0C0C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 smtClean="0">
                <a:solidFill>
                  <a:schemeClr val="tx1"/>
                </a:solidFill>
              </a:rPr>
              <a:t>Short </a:t>
            </a:r>
            <a:r>
              <a:rPr lang="nb-NO" dirty="0" err="1" smtClean="0">
                <a:solidFill>
                  <a:schemeClr val="tx1"/>
                </a:solidFill>
              </a:rPr>
              <a:t>construction</a:t>
            </a:r>
            <a:r>
              <a:rPr lang="nb-NO" dirty="0" smtClean="0">
                <a:solidFill>
                  <a:schemeClr val="tx1"/>
                </a:solidFill>
              </a:rPr>
              <a:t> time</a:t>
            </a:r>
            <a:endParaRPr lang="nb-NO" dirty="0">
              <a:solidFill>
                <a:schemeClr val="tx1"/>
              </a:solidFill>
            </a:endParaRPr>
          </a:p>
        </p:txBody>
      </p:sp>
      <p:sp>
        <p:nvSpPr>
          <p:cNvPr id="7" name="Bildeforklaring formet som en ellipse 6"/>
          <p:cNvSpPr/>
          <p:nvPr/>
        </p:nvSpPr>
        <p:spPr>
          <a:xfrm>
            <a:off x="3014056" y="2276806"/>
            <a:ext cx="2329840" cy="1215025"/>
          </a:xfrm>
          <a:prstGeom prst="wedgeEllipseCallout">
            <a:avLst/>
          </a:prstGeom>
          <a:solidFill>
            <a:srgbClr val="C0C0C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 err="1" smtClean="0">
                <a:solidFill>
                  <a:schemeClr val="tx1"/>
                </a:solidFill>
              </a:rPr>
              <a:t>Spectacular</a:t>
            </a:r>
            <a:endParaRPr lang="nb-NO" dirty="0" smtClean="0">
              <a:solidFill>
                <a:schemeClr val="tx1"/>
              </a:solidFill>
            </a:endParaRPr>
          </a:p>
          <a:p>
            <a:pPr algn="ctr"/>
            <a:r>
              <a:rPr lang="nb-NO" dirty="0" err="1" smtClean="0">
                <a:solidFill>
                  <a:schemeClr val="tx1"/>
                </a:solidFill>
              </a:rPr>
              <a:t>architecture</a:t>
            </a:r>
            <a:endParaRPr lang="nb-NO" dirty="0">
              <a:solidFill>
                <a:schemeClr val="tx1"/>
              </a:solidFill>
            </a:endParaRPr>
          </a:p>
        </p:txBody>
      </p:sp>
      <p:sp>
        <p:nvSpPr>
          <p:cNvPr id="8" name="Bildeforklaring formet som en ellipse 7"/>
          <p:cNvSpPr/>
          <p:nvPr/>
        </p:nvSpPr>
        <p:spPr>
          <a:xfrm>
            <a:off x="5712844" y="1711859"/>
            <a:ext cx="1753644" cy="1215025"/>
          </a:xfrm>
          <a:prstGeom prst="wedgeEllipseCallout">
            <a:avLst/>
          </a:prstGeom>
          <a:solidFill>
            <a:srgbClr val="C0C0C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 smtClean="0">
                <a:solidFill>
                  <a:schemeClr val="tx1"/>
                </a:solidFill>
              </a:rPr>
              <a:t>Advanced </a:t>
            </a:r>
            <a:r>
              <a:rPr lang="nb-NO" dirty="0" err="1" smtClean="0">
                <a:solidFill>
                  <a:schemeClr val="tx1"/>
                </a:solidFill>
              </a:rPr>
              <a:t>indoor</a:t>
            </a:r>
            <a:r>
              <a:rPr lang="nb-NO" dirty="0" smtClean="0">
                <a:solidFill>
                  <a:schemeClr val="tx1"/>
                </a:solidFill>
              </a:rPr>
              <a:t> </a:t>
            </a:r>
            <a:r>
              <a:rPr lang="nb-NO" dirty="0" err="1" smtClean="0">
                <a:solidFill>
                  <a:schemeClr val="tx1"/>
                </a:solidFill>
              </a:rPr>
              <a:t>climate</a:t>
            </a:r>
            <a:endParaRPr lang="nb-NO" dirty="0">
              <a:solidFill>
                <a:schemeClr val="tx1"/>
              </a:solidFill>
            </a:endParaRPr>
          </a:p>
        </p:txBody>
      </p:sp>
      <p:sp>
        <p:nvSpPr>
          <p:cNvPr id="9" name="TekstSylinder 8"/>
          <p:cNvSpPr txBox="1"/>
          <p:nvPr/>
        </p:nvSpPr>
        <p:spPr>
          <a:xfrm>
            <a:off x="1102292" y="832981"/>
            <a:ext cx="65886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dirty="0" smtClean="0">
                <a:effectLst>
                  <a:innerShdw blurRad="114300">
                    <a:prstClr val="black"/>
                  </a:innerShdw>
                </a:effectLst>
              </a:rPr>
              <a:t>Global Expert Group </a:t>
            </a:r>
            <a:r>
              <a:rPr lang="nb-NO" sz="2000" dirty="0" err="1" smtClean="0">
                <a:effectLst>
                  <a:innerShdw blurRad="114300">
                    <a:prstClr val="black"/>
                  </a:innerShdw>
                </a:effectLst>
              </a:rPr>
              <a:t>webinar</a:t>
            </a:r>
            <a:endParaRPr lang="nb-NO" sz="2000" dirty="0" smtClean="0">
              <a:effectLst>
                <a:innerShdw blurRad="114300">
                  <a:prstClr val="black"/>
                </a:innerShdw>
              </a:effectLst>
            </a:endParaRPr>
          </a:p>
          <a:p>
            <a:r>
              <a:rPr lang="nb-NO" sz="2800" b="1" dirty="0" smtClean="0">
                <a:effectLst>
                  <a:innerShdw blurRad="114300">
                    <a:prstClr val="black"/>
                  </a:innerShdw>
                </a:effectLst>
              </a:rPr>
              <a:t>Skanska Norway – Statoil Fornebu</a:t>
            </a:r>
            <a:endParaRPr lang="nb-NO" sz="2800" b="1" dirty="0">
              <a:effectLst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76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griffithsch\Desktop\Div bilder\Skanska-bilder\Global Expert Group\Bilder presentasjon\Årsberetning_forsi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3984"/>
            <a:ext cx="4695826" cy="568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4708353" y="800544"/>
            <a:ext cx="4284583" cy="1107996"/>
          </a:xfrm>
          <a:prstGeom prst="rect">
            <a:avLst/>
          </a:prstGeom>
          <a:solidFill>
            <a:srgbClr val="5BB4E5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nb-NO" b="1" dirty="0" smtClean="0"/>
              <a:t>Association </a:t>
            </a:r>
            <a:r>
              <a:rPr lang="nb-NO" b="1" dirty="0" err="1" smtClean="0"/>
              <a:t>of</a:t>
            </a:r>
            <a:r>
              <a:rPr lang="nb-NO" b="1" dirty="0" smtClean="0"/>
              <a:t> </a:t>
            </a:r>
            <a:r>
              <a:rPr lang="nb-NO" b="1" dirty="0" err="1" smtClean="0"/>
              <a:t>Consulting</a:t>
            </a:r>
            <a:r>
              <a:rPr lang="nb-NO" b="1" dirty="0" smtClean="0"/>
              <a:t> Architects in </a:t>
            </a:r>
            <a:r>
              <a:rPr lang="nb-NO" b="1" dirty="0" err="1" smtClean="0"/>
              <a:t>Norway’s</a:t>
            </a:r>
            <a:r>
              <a:rPr lang="nb-NO" b="1" dirty="0" smtClean="0"/>
              <a:t> Developer </a:t>
            </a:r>
            <a:r>
              <a:rPr lang="nb-NO" b="1" dirty="0" err="1" smtClean="0"/>
              <a:t>Award</a:t>
            </a:r>
            <a:r>
              <a:rPr lang="nb-NO" b="1" dirty="0" smtClean="0"/>
              <a:t> </a:t>
            </a:r>
            <a:r>
              <a:rPr lang="nb-NO" dirty="0" smtClean="0"/>
              <a:t> </a:t>
            </a:r>
            <a:r>
              <a:rPr lang="nb-NO" sz="1400" dirty="0" smtClean="0"/>
              <a:t>2012</a:t>
            </a:r>
            <a:r>
              <a:rPr lang="nb-NO" b="1" dirty="0" smtClean="0"/>
              <a:t> </a:t>
            </a:r>
          </a:p>
          <a:p>
            <a:pPr>
              <a:spcAft>
                <a:spcPts val="1200"/>
              </a:spcAft>
            </a:pPr>
            <a:r>
              <a:rPr lang="nb-NO" sz="2000" b="1" dirty="0" smtClean="0"/>
              <a:t>Statoil Fornebu</a:t>
            </a:r>
            <a:endParaRPr lang="nb-NO" sz="2000" dirty="0" smtClean="0"/>
          </a:p>
        </p:txBody>
      </p:sp>
      <p:pic>
        <p:nvPicPr>
          <p:cNvPr id="1028" name="Picture 4" descr="C:\Users\griffithsch\Desktop\Div bilder\Skanska-bilder\Global Expert Group\Bilder presentasjon\Statoil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353" y="4358243"/>
            <a:ext cx="4297110" cy="195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griffithsch\Desktop\Div bilder\Skanska-bilder\Global Expert Group\Bilder presentasjon\Statoil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6" y="2027290"/>
            <a:ext cx="4297110" cy="2106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04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617517"/>
            <a:ext cx="9144000" cy="3695744"/>
          </a:xfrm>
          <a:prstGeom prst="rect">
            <a:avLst/>
          </a:prstGeom>
          <a:solidFill>
            <a:srgbClr val="5B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TekstSylinder 3"/>
          <p:cNvSpPr txBox="1"/>
          <p:nvPr/>
        </p:nvSpPr>
        <p:spPr>
          <a:xfrm>
            <a:off x="1006639" y="637865"/>
            <a:ext cx="6976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200" dirty="0" smtClean="0"/>
              <a:t>Skanska Norway - Statoil Fornebu</a:t>
            </a:r>
            <a:endParaRPr lang="nb-NO" sz="3200" dirty="0"/>
          </a:p>
        </p:txBody>
      </p:sp>
      <p:sp>
        <p:nvSpPr>
          <p:cNvPr id="5" name="TekstSylinder 4"/>
          <p:cNvSpPr txBox="1"/>
          <p:nvPr/>
        </p:nvSpPr>
        <p:spPr>
          <a:xfrm>
            <a:off x="973777" y="1180969"/>
            <a:ext cx="81702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err="1" smtClean="0"/>
              <a:t>Facts</a:t>
            </a:r>
            <a:r>
              <a:rPr lang="nb-NO" sz="2400" b="1" dirty="0" smtClean="0"/>
              <a:t> – </a:t>
            </a:r>
            <a:r>
              <a:rPr lang="nb-NO" sz="2400" b="1" dirty="0" err="1" smtClean="0"/>
              <a:t>short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construction</a:t>
            </a:r>
            <a:r>
              <a:rPr lang="nb-NO" sz="2400" b="1" dirty="0" smtClean="0"/>
              <a:t> time</a:t>
            </a:r>
            <a:endParaRPr lang="nb-NO" sz="2400" b="1" dirty="0" smtClean="0"/>
          </a:p>
          <a:p>
            <a:pPr marL="800100" lvl="1" indent="-342900">
              <a:buFont typeface="Wingdings" pitchFamily="2" charset="2"/>
              <a:buChar char="Ø"/>
            </a:pPr>
            <a:r>
              <a:rPr lang="nb-NO" sz="2400" b="1" dirty="0" smtClean="0"/>
              <a:t>67.000m2 </a:t>
            </a:r>
            <a:r>
              <a:rPr lang="nb-NO" sz="2400" dirty="0" smtClean="0"/>
              <a:t>in</a:t>
            </a:r>
            <a:r>
              <a:rPr lang="nb-NO" sz="2400" b="1" dirty="0" smtClean="0"/>
              <a:t> 20 </a:t>
            </a:r>
            <a:r>
              <a:rPr lang="nb-NO" sz="2400" dirty="0" err="1" smtClean="0"/>
              <a:t>months</a:t>
            </a:r>
            <a:r>
              <a:rPr lang="nb-NO" sz="2400" b="1" dirty="0" smtClean="0"/>
              <a:t> </a:t>
            </a:r>
            <a:r>
              <a:rPr lang="nb-NO" sz="2400" dirty="0"/>
              <a:t> </a:t>
            </a:r>
            <a:r>
              <a:rPr lang="nb-NO" sz="2400" dirty="0" smtClean="0"/>
              <a:t>     turnover </a:t>
            </a:r>
            <a:r>
              <a:rPr lang="nb-NO" sz="2400" b="1" dirty="0" smtClean="0"/>
              <a:t>8 MEUR</a:t>
            </a:r>
            <a:r>
              <a:rPr lang="nb-NO" sz="2400" dirty="0" smtClean="0"/>
              <a:t> p/m. </a:t>
            </a:r>
          </a:p>
          <a:p>
            <a:endParaRPr lang="nb-NO" sz="2400" dirty="0" smtClean="0"/>
          </a:p>
          <a:p>
            <a:r>
              <a:rPr lang="nb-NO" sz="2400" b="1" dirty="0" smtClean="0"/>
              <a:t>Challenges – </a:t>
            </a:r>
            <a:r>
              <a:rPr lang="nb-NO" sz="2400" b="1" dirty="0" err="1" smtClean="0"/>
              <a:t>short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construction</a:t>
            </a:r>
            <a:r>
              <a:rPr lang="nb-NO" sz="2400" b="1" dirty="0" smtClean="0"/>
              <a:t> time</a:t>
            </a:r>
            <a:endParaRPr lang="nb-NO" sz="2400" b="1" dirty="0"/>
          </a:p>
          <a:p>
            <a:pPr marL="800100" lvl="1" indent="-342900">
              <a:buFont typeface="Wingdings" pitchFamily="2" charset="2"/>
              <a:buChar char="Ø"/>
            </a:pPr>
            <a:r>
              <a:rPr lang="nb-NO" sz="2400" dirty="0" smtClean="0"/>
              <a:t>Challenge due to </a:t>
            </a:r>
            <a:r>
              <a:rPr lang="nb-NO" sz="2400" b="1" dirty="0" err="1" smtClean="0"/>
              <a:t>short</a:t>
            </a:r>
            <a:r>
              <a:rPr lang="nb-NO" sz="2400" dirty="0" smtClean="0"/>
              <a:t> </a:t>
            </a:r>
            <a:r>
              <a:rPr lang="nb-NO" sz="2400" dirty="0" err="1" smtClean="0"/>
              <a:t>construction</a:t>
            </a:r>
            <a:r>
              <a:rPr lang="nb-NO" sz="2400" dirty="0" smtClean="0"/>
              <a:t> time       </a:t>
            </a:r>
            <a:r>
              <a:rPr lang="nb-NO" sz="2400" dirty="0" err="1" smtClean="0"/>
              <a:t>amount</a:t>
            </a:r>
            <a:r>
              <a:rPr lang="nb-NO" sz="2400" dirty="0" smtClean="0"/>
              <a:t> </a:t>
            </a:r>
            <a:r>
              <a:rPr lang="nb-NO" sz="2400" dirty="0" err="1" smtClean="0"/>
              <a:t>of</a:t>
            </a:r>
            <a:r>
              <a:rPr lang="nb-NO" sz="2400" dirty="0" smtClean="0"/>
              <a:t> </a:t>
            </a:r>
            <a:r>
              <a:rPr lang="en-US" sz="2400" b="1" dirty="0" smtClean="0"/>
              <a:t>advanced </a:t>
            </a:r>
            <a:r>
              <a:rPr lang="en-US" sz="2400" b="1" dirty="0"/>
              <a:t>technology </a:t>
            </a:r>
            <a:r>
              <a:rPr lang="en-US" sz="2400" b="1" dirty="0" smtClean="0"/>
              <a:t>      </a:t>
            </a:r>
            <a:r>
              <a:rPr lang="en-US" sz="2400" dirty="0" smtClean="0"/>
              <a:t>test </a:t>
            </a:r>
            <a:r>
              <a:rPr lang="en-US" sz="2400" dirty="0"/>
              <a:t>period should have been </a:t>
            </a:r>
            <a:r>
              <a:rPr lang="en-US" sz="2400" b="1" dirty="0"/>
              <a:t>3 months</a:t>
            </a:r>
            <a:endParaRPr lang="nb-NO" b="1" dirty="0" smtClean="0"/>
          </a:p>
        </p:txBody>
      </p:sp>
      <p:pic>
        <p:nvPicPr>
          <p:cNvPr id="10" name="Content Placeholder 3" descr="P1120475.JPG"/>
          <p:cNvPicPr>
            <a:picLocks noChangeAspect="1"/>
          </p:cNvPicPr>
          <p:nvPr/>
        </p:nvPicPr>
        <p:blipFill>
          <a:blip r:embed="rId3" cstate="print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3" y="4312693"/>
            <a:ext cx="3062611" cy="2117368"/>
          </a:xfrm>
          <a:prstGeom prst="rect">
            <a:avLst/>
          </a:prstGeom>
        </p:spPr>
      </p:pic>
      <p:pic>
        <p:nvPicPr>
          <p:cNvPr id="12" name="Picture 5" descr="Panorama kurv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63834" y="4313261"/>
            <a:ext cx="3063600" cy="2116800"/>
          </a:xfrm>
          <a:prstGeom prst="rect">
            <a:avLst/>
          </a:prstGeom>
          <a:noFill/>
        </p:spPr>
      </p:pic>
      <p:pic>
        <p:nvPicPr>
          <p:cNvPr id="3074" name="Picture 2" descr="C:\Users\griffithsch\Desktop\Div bilder\Skanska-bilder\Global Expert Group\Bilder presentasjon\Statoil13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434" y="4312693"/>
            <a:ext cx="3016566" cy="211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il høyre 2"/>
          <p:cNvSpPr/>
          <p:nvPr/>
        </p:nvSpPr>
        <p:spPr>
          <a:xfrm>
            <a:off x="5124200" y="1664932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il høyre 8"/>
          <p:cNvSpPr/>
          <p:nvPr/>
        </p:nvSpPr>
        <p:spPr>
          <a:xfrm>
            <a:off x="7485406" y="2743599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Pil høyre 10"/>
          <p:cNvSpPr/>
          <p:nvPr/>
        </p:nvSpPr>
        <p:spPr>
          <a:xfrm>
            <a:off x="5403268" y="3101997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9161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-4" y="637865"/>
            <a:ext cx="9144001" cy="2597671"/>
          </a:xfrm>
          <a:prstGeom prst="rect">
            <a:avLst/>
          </a:prstGeom>
          <a:solidFill>
            <a:srgbClr val="5B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TekstSylinder 2"/>
          <p:cNvSpPr txBox="1"/>
          <p:nvPr/>
        </p:nvSpPr>
        <p:spPr>
          <a:xfrm>
            <a:off x="1142357" y="1237169"/>
            <a:ext cx="77166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smtClean="0"/>
              <a:t>Learning </a:t>
            </a:r>
            <a:r>
              <a:rPr lang="nb-NO" sz="2400" b="1" dirty="0" err="1" smtClean="0"/>
              <a:t>points</a:t>
            </a:r>
            <a:r>
              <a:rPr lang="nb-NO" sz="2400" b="1" dirty="0" smtClean="0"/>
              <a:t> – </a:t>
            </a:r>
            <a:r>
              <a:rPr lang="nb-NO" sz="2400" b="1" dirty="0" err="1" smtClean="0"/>
              <a:t>short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construction</a:t>
            </a:r>
            <a:r>
              <a:rPr lang="nb-NO" sz="2400" b="1" dirty="0" smtClean="0"/>
              <a:t> time</a:t>
            </a:r>
            <a:endParaRPr lang="nb-NO" sz="2400" b="1" dirty="0" smtClean="0"/>
          </a:p>
          <a:p>
            <a:pPr marL="742950" lvl="1" indent="-285750">
              <a:buFont typeface="Wingdings" pitchFamily="2" charset="2"/>
              <a:buChar char="Ø"/>
            </a:pPr>
            <a:r>
              <a:rPr lang="nb-NO" sz="2400" dirty="0" smtClean="0"/>
              <a:t>Intensive </a:t>
            </a:r>
            <a:r>
              <a:rPr lang="nb-NO" sz="2400" dirty="0" err="1" smtClean="0"/>
              <a:t>construction</a:t>
            </a:r>
            <a:r>
              <a:rPr lang="nb-NO" sz="2400" dirty="0" smtClean="0"/>
              <a:t> time </a:t>
            </a:r>
            <a:r>
              <a:rPr lang="nb-NO" sz="2400" dirty="0" err="1" smtClean="0"/>
              <a:t>scale</a:t>
            </a:r>
            <a:r>
              <a:rPr lang="nb-NO" sz="2400" dirty="0" smtClean="0"/>
              <a:t> </a:t>
            </a:r>
            <a:r>
              <a:rPr lang="nb-NO" sz="2400" dirty="0" err="1" smtClean="0"/>
              <a:t>requires</a:t>
            </a:r>
            <a:r>
              <a:rPr lang="nb-NO" sz="2400" dirty="0" smtClean="0"/>
              <a:t> </a:t>
            </a:r>
            <a:r>
              <a:rPr lang="nb-NO" sz="2400" dirty="0" err="1" smtClean="0"/>
              <a:t>good</a:t>
            </a:r>
            <a:r>
              <a:rPr lang="nb-NO" sz="2400" dirty="0" smtClean="0"/>
              <a:t> </a:t>
            </a:r>
            <a:r>
              <a:rPr lang="nb-NO" sz="2400" b="1" dirty="0" err="1" smtClean="0"/>
              <a:t>mobilization</a:t>
            </a:r>
            <a:r>
              <a:rPr lang="nb-NO" sz="2400" dirty="0" smtClean="0"/>
              <a:t>       </a:t>
            </a:r>
            <a:r>
              <a:rPr lang="nb-NO" sz="2400" dirty="0" err="1" smtClean="0"/>
              <a:t>both</a:t>
            </a:r>
            <a:r>
              <a:rPr lang="nb-NO" sz="2400" dirty="0" smtClean="0"/>
              <a:t> </a:t>
            </a:r>
            <a:r>
              <a:rPr lang="nb-NO" sz="2400" b="1" dirty="0" err="1" smtClean="0"/>
              <a:t>quality</a:t>
            </a:r>
            <a:r>
              <a:rPr lang="nb-NO" sz="2400" dirty="0" smtClean="0"/>
              <a:t> and </a:t>
            </a:r>
            <a:r>
              <a:rPr lang="nb-NO" sz="2400" b="1" dirty="0" smtClean="0"/>
              <a:t>time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400" dirty="0" smtClean="0"/>
              <a:t>Important </a:t>
            </a:r>
            <a:r>
              <a:rPr lang="en-US" sz="2400" dirty="0"/>
              <a:t>to </a:t>
            </a:r>
            <a:r>
              <a:rPr lang="en-US" sz="2400" b="1" dirty="0"/>
              <a:t>respect testing </a:t>
            </a:r>
            <a:r>
              <a:rPr lang="en-US" sz="2400" dirty="0"/>
              <a:t>phase </a:t>
            </a:r>
            <a:r>
              <a:rPr lang="en-US" sz="2400" dirty="0" smtClean="0"/>
              <a:t>      building </a:t>
            </a:r>
            <a:r>
              <a:rPr lang="en-US" sz="2400" dirty="0"/>
              <a:t>this hi-tech requires </a:t>
            </a:r>
            <a:r>
              <a:rPr lang="en-US" sz="2400" b="1" dirty="0"/>
              <a:t>extensive testing</a:t>
            </a:r>
            <a:endParaRPr lang="nb-NO" sz="2400" b="1" dirty="0" smtClean="0"/>
          </a:p>
        </p:txBody>
      </p:sp>
      <p:sp>
        <p:nvSpPr>
          <p:cNvPr id="4" name="TekstSylinder 3"/>
          <p:cNvSpPr txBox="1"/>
          <p:nvPr/>
        </p:nvSpPr>
        <p:spPr>
          <a:xfrm>
            <a:off x="1089764" y="637865"/>
            <a:ext cx="6976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200" dirty="0" smtClean="0"/>
              <a:t>Skanska Norway - Statoil Fornebu</a:t>
            </a:r>
            <a:endParaRPr lang="nb-NO" sz="3200" dirty="0"/>
          </a:p>
        </p:txBody>
      </p:sp>
      <p:pic>
        <p:nvPicPr>
          <p:cNvPr id="5" name="Picture 9" descr="_MG_519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3235536"/>
            <a:ext cx="4578263" cy="3185942"/>
          </a:xfrm>
          <a:prstGeom prst="rect">
            <a:avLst/>
          </a:prstGeom>
          <a:noFill/>
        </p:spPr>
      </p:pic>
      <p:pic>
        <p:nvPicPr>
          <p:cNvPr id="6" name="Picture 4" descr="eksterior3.jpg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262" y="3235535"/>
            <a:ext cx="4565738" cy="318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il høyre 7"/>
          <p:cNvSpPr/>
          <p:nvPr/>
        </p:nvSpPr>
        <p:spPr>
          <a:xfrm>
            <a:off x="3851557" y="2058303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il høyre 8"/>
          <p:cNvSpPr/>
          <p:nvPr/>
        </p:nvSpPr>
        <p:spPr>
          <a:xfrm>
            <a:off x="6856012" y="2446875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0380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0" y="637865"/>
            <a:ext cx="9144000" cy="3276299"/>
          </a:xfrm>
          <a:prstGeom prst="rect">
            <a:avLst/>
          </a:prstGeom>
          <a:solidFill>
            <a:srgbClr val="5B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TekstSylinder 4"/>
          <p:cNvSpPr txBox="1"/>
          <p:nvPr/>
        </p:nvSpPr>
        <p:spPr>
          <a:xfrm>
            <a:off x="1147835" y="1236508"/>
            <a:ext cx="79961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err="1" smtClean="0"/>
              <a:t>Facts</a:t>
            </a:r>
            <a:r>
              <a:rPr lang="nb-NO" sz="2400" b="1" dirty="0" smtClean="0"/>
              <a:t> – </a:t>
            </a:r>
            <a:r>
              <a:rPr lang="nb-NO" sz="2400" b="1" dirty="0" err="1" smtClean="0"/>
              <a:t>spectacular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architecture</a:t>
            </a:r>
            <a:endParaRPr lang="nb-NO" sz="2400" b="1" dirty="0" smtClean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Large </a:t>
            </a:r>
            <a:r>
              <a:rPr lang="en-US" sz="2400" b="1" dirty="0" smtClean="0"/>
              <a:t>span</a:t>
            </a:r>
            <a:r>
              <a:rPr lang="en-US" sz="2400" dirty="0" smtClean="0"/>
              <a:t>       maximum </a:t>
            </a:r>
            <a:r>
              <a:rPr lang="en-US" sz="2400" dirty="0"/>
              <a:t>span for supporting structure is </a:t>
            </a:r>
            <a:r>
              <a:rPr lang="en-US" sz="2400" b="1" dirty="0"/>
              <a:t>55 meters</a:t>
            </a:r>
            <a:r>
              <a:rPr lang="en-US" sz="2400" dirty="0"/>
              <a:t>  </a:t>
            </a:r>
            <a:r>
              <a:rPr lang="en-US" sz="2400" dirty="0" smtClean="0"/>
              <a:t>     up </a:t>
            </a:r>
            <a:r>
              <a:rPr lang="en-US" sz="2400" dirty="0"/>
              <a:t>to </a:t>
            </a:r>
            <a:r>
              <a:rPr lang="en-US" sz="2400" b="1" dirty="0"/>
              <a:t>30 meter cantilever</a:t>
            </a:r>
            <a:r>
              <a:rPr lang="en-US" sz="2400" dirty="0"/>
              <a:t>  </a:t>
            </a:r>
            <a:r>
              <a:rPr lang="en-US" sz="2400" dirty="0" smtClean="0"/>
              <a:t>     High </a:t>
            </a:r>
            <a:r>
              <a:rPr lang="en-US" sz="2400" dirty="0"/>
              <a:t>Risk Structure Team </a:t>
            </a:r>
            <a:r>
              <a:rPr lang="en-US" sz="2400" dirty="0" smtClean="0"/>
              <a:t>involved</a:t>
            </a:r>
            <a:r>
              <a:rPr lang="nb-NO" sz="2400" dirty="0" smtClean="0"/>
              <a:t> </a:t>
            </a:r>
            <a:endParaRPr lang="nb-NO" sz="2400" dirty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Inspired </a:t>
            </a:r>
            <a:r>
              <a:rPr lang="en-US" sz="2400" dirty="0"/>
              <a:t>by </a:t>
            </a:r>
            <a:r>
              <a:rPr lang="en-US" sz="2400" b="1" dirty="0"/>
              <a:t>Mikado</a:t>
            </a:r>
            <a:r>
              <a:rPr lang="en-US" sz="2400" dirty="0"/>
              <a:t>  </a:t>
            </a:r>
            <a:r>
              <a:rPr lang="en-US" sz="2400" dirty="0" smtClean="0"/>
              <a:t>     consists </a:t>
            </a:r>
            <a:r>
              <a:rPr lang="en-US" sz="2400" dirty="0"/>
              <a:t>of five building shells which are </a:t>
            </a:r>
            <a:r>
              <a:rPr lang="en-US" sz="2400" b="1" dirty="0"/>
              <a:t>column-free</a:t>
            </a:r>
            <a:r>
              <a:rPr lang="en-US" sz="2400" dirty="0"/>
              <a:t> and </a:t>
            </a:r>
            <a:r>
              <a:rPr lang="en-US" sz="2400" b="1" dirty="0"/>
              <a:t>three floors</a:t>
            </a:r>
            <a:r>
              <a:rPr lang="en-US" sz="2400" dirty="0"/>
              <a:t> </a:t>
            </a:r>
            <a:r>
              <a:rPr lang="en-US" sz="2400" dirty="0" smtClean="0"/>
              <a:t>high</a:t>
            </a:r>
            <a:r>
              <a:rPr lang="nb-NO" sz="2400" dirty="0" smtClean="0"/>
              <a:t> </a:t>
            </a:r>
            <a:endParaRPr lang="nb-NO" sz="2400" b="1" dirty="0" smtClean="0"/>
          </a:p>
        </p:txBody>
      </p:sp>
      <p:sp>
        <p:nvSpPr>
          <p:cNvPr id="13" name="TekstSylinder 12"/>
          <p:cNvSpPr txBox="1"/>
          <p:nvPr/>
        </p:nvSpPr>
        <p:spPr>
          <a:xfrm>
            <a:off x="1089764" y="637865"/>
            <a:ext cx="6976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200" dirty="0" smtClean="0"/>
              <a:t>Skanska Norway - Statoil Fornebu</a:t>
            </a:r>
            <a:endParaRPr lang="nb-NO" sz="3200" dirty="0"/>
          </a:p>
        </p:txBody>
      </p:sp>
      <p:pic>
        <p:nvPicPr>
          <p:cNvPr id="15" name="Picture 30" descr="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4165"/>
            <a:ext cx="4578262" cy="253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Sylinder 1"/>
          <p:cNvSpPr txBox="1"/>
          <p:nvPr/>
        </p:nvSpPr>
        <p:spPr>
          <a:xfrm>
            <a:off x="3016332" y="5180474"/>
            <a:ext cx="985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Mikado</a:t>
            </a:r>
            <a:endParaRPr lang="nb-NO" dirty="0"/>
          </a:p>
        </p:txBody>
      </p:sp>
      <p:pic>
        <p:nvPicPr>
          <p:cNvPr id="4098" name="Picture 2" descr="C:\Users\griffithsch\Desktop\Div bilder\Skanska-bilder\Global Expert Group\Bilder presentasjon\Secti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263" y="3914165"/>
            <a:ext cx="4565738" cy="253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l høyre 7"/>
          <p:cNvSpPr/>
          <p:nvPr/>
        </p:nvSpPr>
        <p:spPr>
          <a:xfrm>
            <a:off x="3661553" y="1710446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il høyre 8"/>
          <p:cNvSpPr/>
          <p:nvPr/>
        </p:nvSpPr>
        <p:spPr>
          <a:xfrm>
            <a:off x="5102368" y="2080152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il høyre 9"/>
          <p:cNvSpPr/>
          <p:nvPr/>
        </p:nvSpPr>
        <p:spPr>
          <a:xfrm>
            <a:off x="3560610" y="2418759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Pil høyre 10"/>
          <p:cNvSpPr/>
          <p:nvPr/>
        </p:nvSpPr>
        <p:spPr>
          <a:xfrm>
            <a:off x="4754031" y="2791099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281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0" y="637865"/>
            <a:ext cx="9144000" cy="3991213"/>
          </a:xfrm>
          <a:prstGeom prst="rect">
            <a:avLst/>
          </a:prstGeom>
          <a:solidFill>
            <a:srgbClr val="5B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ekstSylinder 1"/>
          <p:cNvSpPr txBox="1"/>
          <p:nvPr/>
        </p:nvSpPr>
        <p:spPr>
          <a:xfrm>
            <a:off x="1100336" y="1212758"/>
            <a:ext cx="80436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/>
              <a:t>Challenges </a:t>
            </a:r>
            <a:r>
              <a:rPr lang="nb-NO" sz="2400" b="1" dirty="0" smtClean="0"/>
              <a:t>- </a:t>
            </a:r>
            <a:r>
              <a:rPr lang="nb-NO" sz="2400" b="1" dirty="0" err="1" smtClean="0"/>
              <a:t>spectacular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architecture</a:t>
            </a:r>
            <a:endParaRPr lang="nb-NO" sz="2400" b="1" dirty="0" smtClean="0"/>
          </a:p>
          <a:p>
            <a:pPr marL="800100" lvl="1" indent="-342900">
              <a:buFont typeface="Wingdings" pitchFamily="2" charset="2"/>
              <a:buChar char="Ø"/>
            </a:pPr>
            <a:r>
              <a:rPr lang="en-GB" sz="2400" b="1" dirty="0"/>
              <a:t>Load-bearing</a:t>
            </a:r>
            <a:r>
              <a:rPr lang="en-GB" sz="2400" dirty="0"/>
              <a:t> steel beams were prefabricated with a camber of </a:t>
            </a:r>
            <a:r>
              <a:rPr lang="en-GB" sz="2400" b="1" dirty="0" smtClean="0"/>
              <a:t>120mm</a:t>
            </a:r>
            <a:r>
              <a:rPr lang="en-GB" sz="2400" dirty="0"/>
              <a:t> </a:t>
            </a:r>
            <a:r>
              <a:rPr lang="en-GB" sz="2400" dirty="0" smtClean="0"/>
              <a:t>      </a:t>
            </a:r>
            <a:r>
              <a:rPr lang="en-US" sz="2400" dirty="0" smtClean="0"/>
              <a:t>no more than </a:t>
            </a:r>
            <a:r>
              <a:rPr lang="en-US" sz="2400" b="1" dirty="0"/>
              <a:t>10mm</a:t>
            </a:r>
            <a:r>
              <a:rPr lang="en-US" sz="2400" dirty="0"/>
              <a:t> </a:t>
            </a:r>
            <a:r>
              <a:rPr lang="en-US" sz="2400" dirty="0" smtClean="0"/>
              <a:t>camber </a:t>
            </a:r>
            <a:r>
              <a:rPr lang="en-US" sz="2400" dirty="0"/>
              <a:t>upon completion. </a:t>
            </a:r>
            <a:r>
              <a:rPr lang="en-US" sz="2400" b="1" dirty="0"/>
              <a:t>“Zero” </a:t>
            </a:r>
            <a:r>
              <a:rPr lang="en-US" sz="2400" b="1" dirty="0" smtClean="0"/>
              <a:t>deviation</a:t>
            </a:r>
            <a:endParaRPr lang="nb-NO" sz="2400" b="1" dirty="0" smtClean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Supported </a:t>
            </a:r>
            <a:r>
              <a:rPr lang="en-US" sz="2400" dirty="0"/>
              <a:t>by </a:t>
            </a:r>
            <a:r>
              <a:rPr lang="en-US" sz="2400" b="1" dirty="0"/>
              <a:t>16 columns </a:t>
            </a:r>
            <a:r>
              <a:rPr lang="en-US" sz="2400" dirty="0"/>
              <a:t> </a:t>
            </a:r>
            <a:r>
              <a:rPr lang="en-US" sz="2400" dirty="0" smtClean="0"/>
              <a:t>     </a:t>
            </a:r>
            <a:r>
              <a:rPr lang="en-US" sz="2400" b="1" dirty="0" smtClean="0"/>
              <a:t>load</a:t>
            </a:r>
            <a:r>
              <a:rPr lang="en-US" sz="2400" dirty="0" smtClean="0"/>
              <a:t> </a:t>
            </a:r>
            <a:r>
              <a:rPr lang="en-US" sz="2400" dirty="0"/>
              <a:t>on each column varies from </a:t>
            </a:r>
            <a:r>
              <a:rPr lang="en-US" sz="2400" b="1" dirty="0"/>
              <a:t>3000</a:t>
            </a:r>
            <a:r>
              <a:rPr lang="en-US" sz="2400" dirty="0"/>
              <a:t> to </a:t>
            </a:r>
            <a:r>
              <a:rPr lang="en-US" sz="2400" b="1" dirty="0"/>
              <a:t>5800</a:t>
            </a:r>
            <a:r>
              <a:rPr lang="en-US" sz="2400" dirty="0"/>
              <a:t> </a:t>
            </a:r>
            <a:r>
              <a:rPr lang="en-US" sz="2400" b="1" dirty="0" err="1"/>
              <a:t>tonnes</a:t>
            </a:r>
            <a:r>
              <a:rPr lang="en-US" sz="2400" dirty="0"/>
              <a:t>. </a:t>
            </a:r>
            <a:endParaRPr lang="nb-NO" sz="2400" dirty="0" smtClean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b="1" dirty="0" smtClean="0"/>
              <a:t>Construction</a:t>
            </a:r>
            <a:r>
              <a:rPr lang="en-US" sz="2400" dirty="0" smtClean="0"/>
              <a:t> </a:t>
            </a:r>
            <a:r>
              <a:rPr lang="en-US" sz="2400" dirty="0"/>
              <a:t>of the </a:t>
            </a:r>
            <a:r>
              <a:rPr lang="en-US" sz="2400" b="1" dirty="0"/>
              <a:t>glass</a:t>
            </a:r>
            <a:r>
              <a:rPr lang="en-US" sz="2400" dirty="0"/>
              <a:t> </a:t>
            </a:r>
            <a:r>
              <a:rPr lang="en-US" sz="2400" b="1" dirty="0"/>
              <a:t>roof</a:t>
            </a:r>
            <a:r>
              <a:rPr lang="en-US" sz="2400" dirty="0"/>
              <a:t>  </a:t>
            </a:r>
            <a:r>
              <a:rPr lang="en-US" sz="2400" dirty="0" smtClean="0"/>
              <a:t>     in </a:t>
            </a:r>
            <a:r>
              <a:rPr lang="en-US" sz="2400" b="1" dirty="0" err="1"/>
              <a:t>conjuction</a:t>
            </a:r>
            <a:r>
              <a:rPr lang="en-US" sz="2400" dirty="0"/>
              <a:t> with </a:t>
            </a:r>
            <a:r>
              <a:rPr lang="en-US" sz="2400" b="1" dirty="0"/>
              <a:t>building</a:t>
            </a:r>
            <a:r>
              <a:rPr lang="en-US" sz="2400" dirty="0"/>
              <a:t> </a:t>
            </a:r>
            <a:r>
              <a:rPr lang="en-US" sz="2400" b="1" dirty="0" smtClean="0"/>
              <a:t>shells</a:t>
            </a:r>
            <a:endParaRPr lang="nb-NO" sz="2400" b="1" dirty="0"/>
          </a:p>
        </p:txBody>
      </p:sp>
      <p:sp>
        <p:nvSpPr>
          <p:cNvPr id="3" name="TekstSylinder 2"/>
          <p:cNvSpPr txBox="1"/>
          <p:nvPr/>
        </p:nvSpPr>
        <p:spPr>
          <a:xfrm>
            <a:off x="1089764" y="637865"/>
            <a:ext cx="6976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200" dirty="0" smtClean="0"/>
              <a:t>Skanska Norway - Statoil Fornebu</a:t>
            </a:r>
            <a:endParaRPr lang="nb-NO" sz="3200" dirty="0"/>
          </a:p>
        </p:txBody>
      </p:sp>
      <p:pic>
        <p:nvPicPr>
          <p:cNvPr id="5122" name="Picture 2" descr="C:\Users\griffithsch\Desktop\Div bilder\Skanska-bilder\Global Expert Group\Bilder presentasjon\Statoil12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998" y="4629078"/>
            <a:ext cx="3096001" cy="178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 descr="IMG_5773"/>
          <p:cNvSpPr>
            <a:spLocks noGrp="1" noChangeAspect="1" noChangeArrowheads="1"/>
          </p:cNvSpPr>
          <p:nvPr isPhoto="1"/>
        </p:nvSpPr>
        <p:spPr bwMode="auto">
          <a:xfrm>
            <a:off x="-1" y="4629078"/>
            <a:ext cx="3024000" cy="178781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" name="101126-SuperSign-Round-L-11.wmv">
            <a:hlinkClick r:id="" action="ppaction://media"/>
          </p:cNvPr>
          <p:cNvPicPr preferRelativeResize="0">
            <a:picLocks noRot="1"/>
          </p:cNvPicPr>
          <p:nvPr>
            <a:vide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0" y="4629078"/>
            <a:ext cx="3024000" cy="179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il høyre 7"/>
          <p:cNvSpPr/>
          <p:nvPr/>
        </p:nvSpPr>
        <p:spPr>
          <a:xfrm>
            <a:off x="4807474" y="2042955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il høyre 8"/>
          <p:cNvSpPr/>
          <p:nvPr/>
        </p:nvSpPr>
        <p:spPr>
          <a:xfrm>
            <a:off x="5668852" y="2761609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il høyre 9"/>
          <p:cNvSpPr/>
          <p:nvPr/>
        </p:nvSpPr>
        <p:spPr>
          <a:xfrm>
            <a:off x="6357281" y="3503599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570694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0" y="637865"/>
            <a:ext cx="9143805" cy="2286639"/>
          </a:xfrm>
          <a:prstGeom prst="rect">
            <a:avLst/>
          </a:prstGeom>
          <a:solidFill>
            <a:srgbClr val="5B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ekstSylinder 1"/>
          <p:cNvSpPr txBox="1"/>
          <p:nvPr/>
        </p:nvSpPr>
        <p:spPr>
          <a:xfrm>
            <a:off x="1100336" y="1212758"/>
            <a:ext cx="7227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smtClean="0"/>
              <a:t>Learning </a:t>
            </a:r>
            <a:r>
              <a:rPr lang="nb-NO" sz="2400" b="1" dirty="0" err="1" smtClean="0"/>
              <a:t>points</a:t>
            </a:r>
            <a:r>
              <a:rPr lang="nb-NO" sz="2400" b="1" dirty="0"/>
              <a:t> - </a:t>
            </a:r>
            <a:r>
              <a:rPr lang="nb-NO" sz="2400" b="1" dirty="0" err="1"/>
              <a:t>spectacular</a:t>
            </a:r>
            <a:r>
              <a:rPr lang="nb-NO" sz="2400" b="1" dirty="0"/>
              <a:t> </a:t>
            </a:r>
            <a:r>
              <a:rPr lang="nb-NO" sz="2400" b="1" dirty="0" err="1" smtClean="0"/>
              <a:t>architecture</a:t>
            </a:r>
            <a:endParaRPr lang="nb-NO" sz="2400" b="1" dirty="0"/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400" dirty="0" smtClean="0"/>
              <a:t>Through </a:t>
            </a:r>
            <a:r>
              <a:rPr lang="en-US" sz="2400" dirty="0"/>
              <a:t>superb cooperation between contractor, architect and consultants we broke </a:t>
            </a:r>
            <a:r>
              <a:rPr lang="en-US" sz="2400" b="1" dirty="0"/>
              <a:t>records</a:t>
            </a:r>
            <a:r>
              <a:rPr lang="en-US" sz="2400" dirty="0"/>
              <a:t>  </a:t>
            </a:r>
            <a:r>
              <a:rPr lang="en-US" sz="2400" dirty="0" smtClean="0"/>
              <a:t>    </a:t>
            </a:r>
            <a:r>
              <a:rPr lang="en-US" sz="2400" b="1" dirty="0" smtClean="0"/>
              <a:t>span </a:t>
            </a:r>
            <a:r>
              <a:rPr lang="en-US" sz="2400" b="1" dirty="0"/>
              <a:t>+ construction</a:t>
            </a:r>
            <a:r>
              <a:rPr lang="en-US" sz="2400" dirty="0"/>
              <a:t> </a:t>
            </a:r>
            <a:r>
              <a:rPr lang="en-US" sz="2400" dirty="0" smtClean="0"/>
              <a:t>time</a:t>
            </a:r>
            <a:endParaRPr lang="nb-NO" sz="2400" dirty="0"/>
          </a:p>
        </p:txBody>
      </p:sp>
      <p:sp>
        <p:nvSpPr>
          <p:cNvPr id="3" name="TekstSylinder 2"/>
          <p:cNvSpPr txBox="1"/>
          <p:nvPr/>
        </p:nvSpPr>
        <p:spPr>
          <a:xfrm>
            <a:off x="1089764" y="637865"/>
            <a:ext cx="6976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200" dirty="0" smtClean="0"/>
              <a:t>Skanska Norway - Statoil Fornebu</a:t>
            </a:r>
            <a:endParaRPr lang="nb-NO" sz="3200" dirty="0"/>
          </a:p>
        </p:txBody>
      </p:sp>
      <p:pic>
        <p:nvPicPr>
          <p:cNvPr id="4" name="Content Placeholder 3" descr="persp ovenfra røtte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924504"/>
            <a:ext cx="4578262" cy="3504298"/>
          </a:xfrm>
          <a:prstGeom prst="rect">
            <a:avLst/>
          </a:prstGeom>
        </p:spPr>
      </p:pic>
      <p:pic>
        <p:nvPicPr>
          <p:cNvPr id="5" name="Content Placeholder 3" descr="eksterior4.jpg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8263" y="2919547"/>
            <a:ext cx="4565542" cy="3502800"/>
          </a:xfrm>
          <a:prstGeom prst="rect">
            <a:avLst/>
          </a:prstGeom>
        </p:spPr>
      </p:pic>
      <p:sp>
        <p:nvSpPr>
          <p:cNvPr id="7" name="Pil høyre 6"/>
          <p:cNvSpPr/>
          <p:nvPr/>
        </p:nvSpPr>
        <p:spPr>
          <a:xfrm>
            <a:off x="3091537" y="2411250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2528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-122830" y="612250"/>
            <a:ext cx="9376012" cy="3179387"/>
          </a:xfrm>
          <a:prstGeom prst="rect">
            <a:avLst/>
          </a:prstGeom>
          <a:solidFill>
            <a:srgbClr val="5B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ekstSylinder 1"/>
          <p:cNvSpPr txBox="1"/>
          <p:nvPr/>
        </p:nvSpPr>
        <p:spPr>
          <a:xfrm>
            <a:off x="1089764" y="815990"/>
            <a:ext cx="6976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200" dirty="0" smtClean="0"/>
              <a:t>Skanska Norway - Statoil Fornebu</a:t>
            </a:r>
            <a:endParaRPr lang="nb-NO" sz="3200" dirty="0"/>
          </a:p>
        </p:txBody>
      </p:sp>
      <p:sp>
        <p:nvSpPr>
          <p:cNvPr id="4" name="TekstSylinder 3"/>
          <p:cNvSpPr txBox="1"/>
          <p:nvPr/>
        </p:nvSpPr>
        <p:spPr>
          <a:xfrm>
            <a:off x="1104465" y="1396367"/>
            <a:ext cx="79445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err="1" smtClean="0"/>
              <a:t>Facts</a:t>
            </a:r>
            <a:r>
              <a:rPr lang="nb-NO" sz="2400" b="1" dirty="0" smtClean="0"/>
              <a:t> – </a:t>
            </a:r>
            <a:r>
              <a:rPr lang="nb-NO" sz="2400" b="1" dirty="0" err="1" smtClean="0"/>
              <a:t>advanced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indoor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climate</a:t>
            </a:r>
            <a:endParaRPr lang="nb-NO" sz="2400" b="1" dirty="0" smtClean="0"/>
          </a:p>
          <a:p>
            <a:pPr marL="742950" lvl="1" indent="-285750">
              <a:buFont typeface="Wingdings" pitchFamily="2" charset="2"/>
              <a:buChar char="Ø"/>
            </a:pPr>
            <a:r>
              <a:rPr lang="nb-NO" sz="2400" dirty="0" smtClean="0"/>
              <a:t>Target       </a:t>
            </a:r>
            <a:r>
              <a:rPr lang="nb-NO" sz="2400" dirty="0" err="1" smtClean="0"/>
              <a:t>world’s</a:t>
            </a:r>
            <a:r>
              <a:rPr lang="nb-NO" sz="2400" dirty="0" smtClean="0"/>
              <a:t> </a:t>
            </a:r>
            <a:r>
              <a:rPr lang="nb-NO" sz="2400" b="1" dirty="0" smtClean="0"/>
              <a:t>best </a:t>
            </a:r>
            <a:r>
              <a:rPr lang="nb-NO" sz="2400" b="1" dirty="0" err="1" smtClean="0"/>
              <a:t>indoor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climate</a:t>
            </a:r>
            <a:endParaRPr lang="nb-NO" sz="2400" b="1" dirty="0" smtClean="0"/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400" dirty="0" smtClean="0"/>
              <a:t>Every </a:t>
            </a:r>
            <a:r>
              <a:rPr lang="en-US" sz="2400" dirty="0"/>
              <a:t>technical </a:t>
            </a:r>
            <a:r>
              <a:rPr lang="en-US" sz="2400" dirty="0" smtClean="0"/>
              <a:t>application </a:t>
            </a:r>
            <a:r>
              <a:rPr lang="en-US" sz="2400" dirty="0"/>
              <a:t> </a:t>
            </a:r>
            <a:r>
              <a:rPr lang="en-US" sz="2400" dirty="0" smtClean="0"/>
              <a:t>     managed </a:t>
            </a:r>
            <a:r>
              <a:rPr lang="en-US" sz="2400" dirty="0"/>
              <a:t>from </a:t>
            </a:r>
            <a:r>
              <a:rPr lang="en-US" sz="2400" b="1" dirty="0"/>
              <a:t>one top system</a:t>
            </a:r>
            <a:r>
              <a:rPr lang="en-US" sz="2400" dirty="0"/>
              <a:t>  </a:t>
            </a:r>
            <a:r>
              <a:rPr lang="en-US" sz="2400" dirty="0" smtClean="0"/>
              <a:t>     which </a:t>
            </a:r>
            <a:r>
              <a:rPr lang="en-US" sz="2400" dirty="0"/>
              <a:t>can control </a:t>
            </a:r>
            <a:r>
              <a:rPr lang="en-US" sz="2400" b="1" dirty="0"/>
              <a:t>every individual component</a:t>
            </a:r>
            <a:r>
              <a:rPr lang="en-US" sz="2400" dirty="0"/>
              <a:t> </a:t>
            </a:r>
            <a:endParaRPr lang="nb-NO" sz="1400" dirty="0"/>
          </a:p>
        </p:txBody>
      </p:sp>
      <p:pic>
        <p:nvPicPr>
          <p:cNvPr id="2050" name="Picture 2" descr="C:\Users\griffithsch\Desktop\Div bilder\Skanska-bilder\Global Expert Group\Bilder presentasjon\Statoil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1637"/>
            <a:ext cx="4327460" cy="263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plan 4) copy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624" y="3826023"/>
            <a:ext cx="3807913" cy="2567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il høyre 6"/>
          <p:cNvSpPr/>
          <p:nvPr/>
        </p:nvSpPr>
        <p:spPr>
          <a:xfrm>
            <a:off x="2865905" y="1869992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Pil høyre 7"/>
          <p:cNvSpPr/>
          <p:nvPr/>
        </p:nvSpPr>
        <p:spPr>
          <a:xfrm>
            <a:off x="5644731" y="2217501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il høyre 8"/>
          <p:cNvSpPr/>
          <p:nvPr/>
        </p:nvSpPr>
        <p:spPr>
          <a:xfrm>
            <a:off x="3637802" y="2567983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6310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0" y="648918"/>
            <a:ext cx="9143999" cy="4043262"/>
          </a:xfrm>
          <a:prstGeom prst="rect">
            <a:avLst/>
          </a:prstGeom>
          <a:solidFill>
            <a:srgbClr val="5B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ekstSylinder 1"/>
          <p:cNvSpPr txBox="1"/>
          <p:nvPr/>
        </p:nvSpPr>
        <p:spPr>
          <a:xfrm>
            <a:off x="1118173" y="1251109"/>
            <a:ext cx="802582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smtClean="0"/>
              <a:t>Challenges </a:t>
            </a:r>
            <a:r>
              <a:rPr lang="nb-NO" sz="2400" b="1" dirty="0" smtClean="0"/>
              <a:t>– </a:t>
            </a:r>
            <a:r>
              <a:rPr lang="nb-NO" sz="2400" b="1" dirty="0" err="1" smtClean="0"/>
              <a:t>advanced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indoor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climate</a:t>
            </a:r>
            <a:endParaRPr lang="nb-NO" sz="2400" b="1" dirty="0" smtClean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000" b="1" dirty="0" smtClean="0"/>
              <a:t>Integrated chilled beam </a:t>
            </a:r>
            <a:r>
              <a:rPr lang="en-US" sz="2000" b="1" dirty="0"/>
              <a:t> </a:t>
            </a:r>
            <a:r>
              <a:rPr lang="en-US" sz="2000" b="1" dirty="0" smtClean="0"/>
              <a:t>      </a:t>
            </a:r>
            <a:r>
              <a:rPr lang="en-US" sz="2000" dirty="0" smtClean="0"/>
              <a:t>tested at </a:t>
            </a:r>
            <a:r>
              <a:rPr lang="en-US" sz="2000" b="1" dirty="0" smtClean="0"/>
              <a:t>factory</a:t>
            </a:r>
            <a:r>
              <a:rPr lang="en-US" sz="2000" dirty="0" smtClean="0"/>
              <a:t> and </a:t>
            </a:r>
            <a:r>
              <a:rPr lang="en-US" sz="2000" b="1" dirty="0" smtClean="0"/>
              <a:t>after completion</a:t>
            </a:r>
            <a:r>
              <a:rPr lang="en-US" sz="2000" dirty="0" smtClean="0"/>
              <a:t>. </a:t>
            </a:r>
            <a:r>
              <a:rPr lang="en-US" sz="2000" b="1" dirty="0" smtClean="0"/>
              <a:t>Entire system</a:t>
            </a:r>
            <a:r>
              <a:rPr lang="en-US" sz="2000" dirty="0" smtClean="0"/>
              <a:t> </a:t>
            </a:r>
            <a:r>
              <a:rPr lang="en-US" sz="2000" dirty="0"/>
              <a:t> </a:t>
            </a:r>
            <a:r>
              <a:rPr lang="en-US" sz="2000" dirty="0" smtClean="0"/>
              <a:t>      every </a:t>
            </a:r>
            <a:r>
              <a:rPr lang="en-US" sz="2000" b="1" dirty="0" smtClean="0"/>
              <a:t>individual</a:t>
            </a:r>
            <a:r>
              <a:rPr lang="en-US" sz="2000" dirty="0" smtClean="0"/>
              <a:t> component</a:t>
            </a:r>
            <a:endParaRPr lang="nb-NO" sz="2000" b="1" dirty="0" smtClean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000" b="1" dirty="0" smtClean="0"/>
              <a:t>Communication</a:t>
            </a:r>
            <a:r>
              <a:rPr lang="en-US" sz="2000" dirty="0" smtClean="0"/>
              <a:t> </a:t>
            </a:r>
            <a:r>
              <a:rPr lang="en-US" sz="2000" dirty="0"/>
              <a:t>between involved parties </a:t>
            </a:r>
            <a:r>
              <a:rPr lang="en-US" sz="2000" dirty="0" smtClean="0"/>
              <a:t>       </a:t>
            </a:r>
            <a:r>
              <a:rPr lang="en-US" sz="2000" b="1" dirty="0" smtClean="0"/>
              <a:t>firstly</a:t>
            </a:r>
            <a:r>
              <a:rPr lang="en-US" sz="2000" dirty="0" smtClean="0"/>
              <a:t> </a:t>
            </a:r>
            <a:r>
              <a:rPr lang="en-US" sz="2000" dirty="0"/>
              <a:t>communication between </a:t>
            </a:r>
            <a:r>
              <a:rPr lang="en-US" sz="2000" b="1" dirty="0"/>
              <a:t>people</a:t>
            </a:r>
            <a:r>
              <a:rPr lang="en-US" sz="2000" dirty="0"/>
              <a:t> developing systems </a:t>
            </a:r>
            <a:r>
              <a:rPr lang="en-US" sz="2000" dirty="0" smtClean="0"/>
              <a:t> </a:t>
            </a:r>
            <a:r>
              <a:rPr lang="en-US" sz="2000" b="1" dirty="0"/>
              <a:t>secondly</a:t>
            </a:r>
            <a:r>
              <a:rPr lang="en-US" sz="2000" dirty="0"/>
              <a:t> between the </a:t>
            </a:r>
            <a:r>
              <a:rPr lang="en-US" sz="2000" b="1" dirty="0"/>
              <a:t>systems </a:t>
            </a:r>
            <a:r>
              <a:rPr lang="en-US" sz="2000" b="1" dirty="0" smtClean="0"/>
              <a:t>themselves</a:t>
            </a:r>
            <a:endParaRPr lang="nb-NO" sz="2000" b="1" dirty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000" b="1" dirty="0" smtClean="0"/>
              <a:t>Development</a:t>
            </a:r>
            <a:r>
              <a:rPr lang="en-US" sz="2000" dirty="0" smtClean="0"/>
              <a:t> </a:t>
            </a:r>
            <a:r>
              <a:rPr lang="en-US" sz="2000" dirty="0"/>
              <a:t>of the </a:t>
            </a:r>
            <a:r>
              <a:rPr lang="en-US" sz="2000" b="1" dirty="0" smtClean="0"/>
              <a:t>integrated</a:t>
            </a:r>
            <a:r>
              <a:rPr lang="en-US" sz="2000" dirty="0" smtClean="0"/>
              <a:t> </a:t>
            </a:r>
            <a:r>
              <a:rPr lang="en-US" sz="2000" b="1" dirty="0" smtClean="0"/>
              <a:t>chilled </a:t>
            </a:r>
            <a:r>
              <a:rPr lang="en-US" sz="2000" b="1" dirty="0"/>
              <a:t>beam</a:t>
            </a:r>
            <a:r>
              <a:rPr lang="en-US" sz="2000" dirty="0"/>
              <a:t>  </a:t>
            </a:r>
            <a:r>
              <a:rPr lang="en-US" sz="2000" dirty="0" smtClean="0"/>
              <a:t>      the </a:t>
            </a:r>
            <a:r>
              <a:rPr lang="en-US" sz="2000" b="1" dirty="0"/>
              <a:t>heart/core</a:t>
            </a:r>
            <a:r>
              <a:rPr lang="en-US" sz="2000" dirty="0"/>
              <a:t> of the building’s </a:t>
            </a:r>
            <a:r>
              <a:rPr lang="en-US" sz="2000" b="1" dirty="0" smtClean="0"/>
              <a:t>flexibility</a:t>
            </a:r>
            <a:r>
              <a:rPr lang="en-US" sz="2000" dirty="0"/>
              <a:t> </a:t>
            </a:r>
            <a:r>
              <a:rPr lang="en-US" sz="2000" dirty="0" smtClean="0"/>
              <a:t>      the </a:t>
            </a:r>
            <a:r>
              <a:rPr lang="en-US" sz="2000" dirty="0"/>
              <a:t>combination of all </a:t>
            </a:r>
            <a:r>
              <a:rPr lang="en-US" sz="2000" b="1" dirty="0"/>
              <a:t>climatic </a:t>
            </a:r>
            <a:r>
              <a:rPr lang="en-US" sz="2000" b="1" dirty="0" smtClean="0"/>
              <a:t>requirements</a:t>
            </a:r>
            <a:endParaRPr lang="nb-NO" sz="2000" dirty="0"/>
          </a:p>
        </p:txBody>
      </p:sp>
      <p:sp>
        <p:nvSpPr>
          <p:cNvPr id="3" name="TekstSylinder 2"/>
          <p:cNvSpPr txBox="1"/>
          <p:nvPr/>
        </p:nvSpPr>
        <p:spPr>
          <a:xfrm>
            <a:off x="1089764" y="676214"/>
            <a:ext cx="6976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200" dirty="0" smtClean="0"/>
              <a:t>Skanska Norway - Statoil Fornebu</a:t>
            </a:r>
            <a:endParaRPr lang="nb-NO" sz="3200" dirty="0"/>
          </a:p>
        </p:txBody>
      </p:sp>
      <p:pic>
        <p:nvPicPr>
          <p:cNvPr id="4" name="Picture 4" descr="0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75" y="4680305"/>
            <a:ext cx="2598628" cy="174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lassholder for innhold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4640" y="4692179"/>
            <a:ext cx="2719359" cy="1725859"/>
          </a:xfrm>
          <a:prstGeom prst="rect">
            <a:avLst/>
          </a:prstGeom>
        </p:spPr>
      </p:pic>
      <p:pic>
        <p:nvPicPr>
          <p:cNvPr id="6" name="Plassholder for innhold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6753" y="4692180"/>
            <a:ext cx="3837888" cy="1717233"/>
          </a:xfrm>
          <a:prstGeom prst="rect">
            <a:avLst/>
          </a:prstGeom>
        </p:spPr>
      </p:pic>
      <p:sp>
        <p:nvSpPr>
          <p:cNvPr id="9" name="Pil høyre 8"/>
          <p:cNvSpPr/>
          <p:nvPr/>
        </p:nvSpPr>
        <p:spPr>
          <a:xfrm>
            <a:off x="4911391" y="1674820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il høyre 9"/>
          <p:cNvSpPr/>
          <p:nvPr/>
        </p:nvSpPr>
        <p:spPr>
          <a:xfrm>
            <a:off x="5212228" y="1995294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Pil høyre 10"/>
          <p:cNvSpPr/>
          <p:nvPr/>
        </p:nvSpPr>
        <p:spPr>
          <a:xfrm>
            <a:off x="6856015" y="2292018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Pil høyre 11"/>
          <p:cNvSpPr/>
          <p:nvPr/>
        </p:nvSpPr>
        <p:spPr>
          <a:xfrm>
            <a:off x="7984168" y="2601016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Pil høyre 12"/>
          <p:cNvSpPr/>
          <p:nvPr/>
        </p:nvSpPr>
        <p:spPr>
          <a:xfrm>
            <a:off x="7265712" y="3206736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Pil høyre 13"/>
          <p:cNvSpPr/>
          <p:nvPr/>
        </p:nvSpPr>
        <p:spPr>
          <a:xfrm>
            <a:off x="6216822" y="3503460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6506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0" y="665862"/>
            <a:ext cx="9144000" cy="4238894"/>
          </a:xfrm>
          <a:prstGeom prst="rect">
            <a:avLst/>
          </a:prstGeom>
          <a:solidFill>
            <a:srgbClr val="5BB4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ekstSylinder 1"/>
          <p:cNvSpPr txBox="1"/>
          <p:nvPr/>
        </p:nvSpPr>
        <p:spPr>
          <a:xfrm>
            <a:off x="1119113" y="1200992"/>
            <a:ext cx="7888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dirty="0" smtClean="0"/>
              <a:t>Learning </a:t>
            </a:r>
            <a:r>
              <a:rPr lang="nb-NO" sz="2400" b="1" dirty="0" err="1" smtClean="0"/>
              <a:t>points</a:t>
            </a:r>
            <a:r>
              <a:rPr lang="nb-NO" sz="2400" b="1" dirty="0" smtClean="0"/>
              <a:t> – </a:t>
            </a:r>
            <a:r>
              <a:rPr lang="nb-NO" sz="2400" b="1" dirty="0" err="1" smtClean="0"/>
              <a:t>advanced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indoor</a:t>
            </a:r>
            <a:r>
              <a:rPr lang="nb-NO" sz="2400" b="1" dirty="0" smtClean="0"/>
              <a:t> </a:t>
            </a:r>
            <a:r>
              <a:rPr lang="nb-NO" sz="2400" b="1" dirty="0" err="1" smtClean="0"/>
              <a:t>climate</a:t>
            </a:r>
            <a:endParaRPr lang="nb-NO" sz="2400" b="1" dirty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The </a:t>
            </a:r>
            <a:r>
              <a:rPr lang="en-US" sz="2400" b="1" dirty="0"/>
              <a:t>role</a:t>
            </a:r>
            <a:r>
              <a:rPr lang="en-US" sz="2400" dirty="0"/>
              <a:t> </a:t>
            </a:r>
            <a:r>
              <a:rPr lang="en-US" sz="2400" b="1" dirty="0"/>
              <a:t>of the integrator</a:t>
            </a:r>
            <a:r>
              <a:rPr lang="en-US" sz="2400" dirty="0"/>
              <a:t> crucial  </a:t>
            </a:r>
            <a:r>
              <a:rPr lang="en-US" sz="2400" dirty="0" smtClean="0"/>
              <a:t>     need </a:t>
            </a:r>
            <a:r>
              <a:rPr lang="en-US" sz="2400" dirty="0"/>
              <a:t>to </a:t>
            </a:r>
            <a:r>
              <a:rPr lang="en-US" sz="2400" b="1" dirty="0"/>
              <a:t>understand</a:t>
            </a:r>
            <a:r>
              <a:rPr lang="en-US" sz="2400" dirty="0"/>
              <a:t> the </a:t>
            </a:r>
            <a:r>
              <a:rPr lang="en-US" sz="2400" b="1" dirty="0"/>
              <a:t>complexity</a:t>
            </a:r>
            <a:r>
              <a:rPr lang="en-US" sz="2400" dirty="0"/>
              <a:t> </a:t>
            </a:r>
            <a:endParaRPr lang="nb-NO" sz="2400" dirty="0" smtClean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b="1" dirty="0" smtClean="0"/>
              <a:t>Mock-up </a:t>
            </a:r>
            <a:r>
              <a:rPr lang="en-US" sz="2400" b="1" dirty="0"/>
              <a:t>room </a:t>
            </a:r>
            <a:r>
              <a:rPr lang="en-US" sz="2400" dirty="0"/>
              <a:t> </a:t>
            </a:r>
            <a:r>
              <a:rPr lang="en-US" sz="2400" dirty="0" smtClean="0"/>
              <a:t>     level </a:t>
            </a:r>
            <a:r>
              <a:rPr lang="en-US" sz="2400" dirty="0"/>
              <a:t>of </a:t>
            </a:r>
            <a:r>
              <a:rPr lang="en-US" sz="2400" b="1" dirty="0"/>
              <a:t>detail</a:t>
            </a:r>
            <a:r>
              <a:rPr lang="en-US" sz="2400" dirty="0"/>
              <a:t>, </a:t>
            </a:r>
            <a:r>
              <a:rPr lang="en-US" sz="2400" b="1" dirty="0"/>
              <a:t>size</a:t>
            </a:r>
            <a:r>
              <a:rPr lang="en-US" sz="2400" dirty="0"/>
              <a:t> and </a:t>
            </a:r>
            <a:r>
              <a:rPr lang="en-US" sz="2400" b="1" dirty="0"/>
              <a:t>scale</a:t>
            </a:r>
            <a:r>
              <a:rPr lang="en-US" sz="2400" dirty="0"/>
              <a:t>. </a:t>
            </a:r>
            <a:r>
              <a:rPr lang="en-US" sz="2400" b="1" dirty="0"/>
              <a:t>Everything</a:t>
            </a:r>
            <a:r>
              <a:rPr lang="en-US" sz="2400" dirty="0"/>
              <a:t> was </a:t>
            </a:r>
            <a:r>
              <a:rPr lang="en-US" sz="2400" dirty="0" err="1"/>
              <a:t>testet</a:t>
            </a:r>
            <a:r>
              <a:rPr lang="en-US" sz="2400" dirty="0"/>
              <a:t> in the mock-up </a:t>
            </a:r>
            <a:r>
              <a:rPr lang="en-US" sz="2400" dirty="0" smtClean="0"/>
              <a:t>room</a:t>
            </a:r>
            <a:endParaRPr lang="nb-NO" sz="2400" dirty="0"/>
          </a:p>
        </p:txBody>
      </p:sp>
      <p:sp>
        <p:nvSpPr>
          <p:cNvPr id="3" name="TekstSylinder 2"/>
          <p:cNvSpPr txBox="1"/>
          <p:nvPr/>
        </p:nvSpPr>
        <p:spPr>
          <a:xfrm>
            <a:off x="1089764" y="665862"/>
            <a:ext cx="6976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200" dirty="0" smtClean="0"/>
              <a:t>Skanska Norway - Statoil Fornebu</a:t>
            </a:r>
            <a:endParaRPr lang="nb-NO" sz="3200" dirty="0"/>
          </a:p>
        </p:txBody>
      </p:sp>
      <p:pic>
        <p:nvPicPr>
          <p:cNvPr id="4" name="Picture 5" descr="001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48" y="4904756"/>
            <a:ext cx="2289600" cy="150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002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234" y="4904756"/>
            <a:ext cx="2289600" cy="150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Perspektiv føringsveier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14" y="4904757"/>
            <a:ext cx="2289600" cy="151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lassholder for innhold 3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5436" y="4904756"/>
            <a:ext cx="2289600" cy="1508925"/>
          </a:xfrm>
          <a:prstGeom prst="rect">
            <a:avLst/>
          </a:prstGeom>
        </p:spPr>
      </p:pic>
      <p:sp>
        <p:nvSpPr>
          <p:cNvPr id="9" name="Pil høyre 8"/>
          <p:cNvSpPr/>
          <p:nvPr/>
        </p:nvSpPr>
        <p:spPr>
          <a:xfrm>
            <a:off x="6635540" y="1674819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Pil høyre 9"/>
          <p:cNvSpPr/>
          <p:nvPr/>
        </p:nvSpPr>
        <p:spPr>
          <a:xfrm>
            <a:off x="4174500" y="2411250"/>
            <a:ext cx="439387" cy="296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2006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anska white light blue">
  <a:themeElements>
    <a:clrScheme name="Skanska white light blue 1">
      <a:dk1>
        <a:srgbClr val="002551"/>
      </a:dk1>
      <a:lt1>
        <a:srgbClr val="FFFFFF"/>
      </a:lt1>
      <a:dk2>
        <a:srgbClr val="002551"/>
      </a:dk2>
      <a:lt2>
        <a:srgbClr val="B0B0B0"/>
      </a:lt2>
      <a:accent1>
        <a:srgbClr val="008BD0"/>
      </a:accent1>
      <a:accent2>
        <a:srgbClr val="002551"/>
      </a:accent2>
      <a:accent3>
        <a:srgbClr val="FFFFFF"/>
      </a:accent3>
      <a:accent4>
        <a:srgbClr val="001E44"/>
      </a:accent4>
      <a:accent5>
        <a:srgbClr val="AAC4E4"/>
      </a:accent5>
      <a:accent6>
        <a:srgbClr val="002049"/>
      </a:accent6>
      <a:hlink>
        <a:srgbClr val="E87603"/>
      </a:hlink>
      <a:folHlink>
        <a:srgbClr val="C5BAA9"/>
      </a:folHlink>
    </a:clrScheme>
    <a:fontScheme name="Skanska white light blu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kanska white light blue 1">
        <a:dk1>
          <a:srgbClr val="002551"/>
        </a:dk1>
        <a:lt1>
          <a:srgbClr val="FFFFFF"/>
        </a:lt1>
        <a:dk2>
          <a:srgbClr val="002551"/>
        </a:dk2>
        <a:lt2>
          <a:srgbClr val="B0B0B0"/>
        </a:lt2>
        <a:accent1>
          <a:srgbClr val="008BD0"/>
        </a:accent1>
        <a:accent2>
          <a:srgbClr val="002551"/>
        </a:accent2>
        <a:accent3>
          <a:srgbClr val="FFFFFF"/>
        </a:accent3>
        <a:accent4>
          <a:srgbClr val="001E44"/>
        </a:accent4>
        <a:accent5>
          <a:srgbClr val="AAC4E4"/>
        </a:accent5>
        <a:accent6>
          <a:srgbClr val="002049"/>
        </a:accent6>
        <a:hlink>
          <a:srgbClr val="E87603"/>
        </a:hlink>
        <a:folHlink>
          <a:srgbClr val="C5BA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Skanska white light blue</Template>
  <TotalTime>4020</TotalTime>
  <Words>361</Words>
  <Application>Microsoft Office PowerPoint</Application>
  <PresentationFormat>Skjermfremvisning (4:3)</PresentationFormat>
  <Paragraphs>50</Paragraphs>
  <Slides>10</Slides>
  <Notes>6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10</vt:i4>
      </vt:variant>
    </vt:vector>
  </HeadingPairs>
  <TitlesOfParts>
    <vt:vector size="11" baseType="lpstr">
      <vt:lpstr>Skanska white light blue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Skanska Norge 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Presentasjon av  Skanska Norge</dc:title>
  <dc:creator>Carlsen, Sissel Lilleøien</dc:creator>
  <cp:lastModifiedBy>Griffiths, Christopher Philip</cp:lastModifiedBy>
  <cp:revision>188</cp:revision>
  <dcterms:created xsi:type="dcterms:W3CDTF">2012-03-12T08:59:59Z</dcterms:created>
  <dcterms:modified xsi:type="dcterms:W3CDTF">2013-06-19T13:50:12Z</dcterms:modified>
</cp:coreProperties>
</file>