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66" r:id="rId2"/>
    <p:sldId id="265" r:id="rId3"/>
    <p:sldId id="268" r:id="rId4"/>
    <p:sldId id="280" r:id="rId5"/>
    <p:sldId id="278" r:id="rId6"/>
    <p:sldId id="289" r:id="rId7"/>
    <p:sldId id="281" r:id="rId8"/>
    <p:sldId id="290" r:id="rId9"/>
    <p:sldId id="291" r:id="rId10"/>
    <p:sldId id="292" r:id="rId11"/>
    <p:sldId id="288" r:id="rId12"/>
    <p:sldId id="293" r:id="rId13"/>
    <p:sldId id="294" r:id="rId14"/>
    <p:sldId id="295" r:id="rId15"/>
    <p:sldId id="264" r:id="rId16"/>
    <p:sldId id="267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2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ucie.lankova\Krizova_komunikace_B&#225;rta\setkani_novinari_07062011\Press-kit\Kopie%20-%20Kopie%20-%2020110527%20VZ%20u&#382;&#353;&#237;+otev&#345;en&#233;_GRAFY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ucie.lankova\Krizova_komunikace_B&#225;rta\setkani_novinari_07062011\Press-kit\Kopie%20-%20Kopie%20-%2020110527%20VZ%20u&#382;&#353;&#237;+otev&#345;en&#233;_GRAFY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'užší řízení'!$B$4</c:f>
              <c:strCache>
                <c:ptCount val="1"/>
                <c:pt idx="0">
                  <c:v>Cena dle inzerátu </c:v>
                </c:pt>
              </c:strCache>
            </c:strRef>
          </c:tx>
          <c:cat>
            <c:strRef>
              <c:f>'užší řízení'!$A$5:$A$10</c:f>
              <c:strCache>
                <c:ptCount val="6"/>
                <c:pt idx="0">
                  <c:v>Areál „Starého závodu“ Zlaté Hory likvidace a rekultivace</c:v>
                </c:pt>
                <c:pt idx="1">
                  <c:v>II/411 Moravské Budějovice - hranice kraje</c:v>
                </c:pt>
                <c:pt idx="2">
                  <c:v>I/55 Přerov - Lověšice</c:v>
                </c:pt>
                <c:pt idx="3">
                  <c:v>Silnice II/156, ulice Nové Město, Trhové Sviny</c:v>
                </c:pt>
                <c:pt idx="4">
                  <c:v>D1 PHS Popůvky vpravo 185,000-186,400</c:v>
                </c:pt>
                <c:pt idx="5">
                  <c:v>Kanalizace Letohrad - Kunčice</c:v>
                </c:pt>
              </c:strCache>
            </c:strRef>
          </c:cat>
          <c:val>
            <c:numRef>
              <c:f>'užší řízení'!$B$5:$B$10</c:f>
              <c:numCache>
                <c:formatCode>#,##0</c:formatCode>
                <c:ptCount val="6"/>
                <c:pt idx="0">
                  <c:v>93200000</c:v>
                </c:pt>
                <c:pt idx="1">
                  <c:v>119427139</c:v>
                </c:pt>
                <c:pt idx="2">
                  <c:v>65000000</c:v>
                </c:pt>
                <c:pt idx="3">
                  <c:v>33570000</c:v>
                </c:pt>
                <c:pt idx="4">
                  <c:v>65000000</c:v>
                </c:pt>
                <c:pt idx="5">
                  <c:v>37818710</c:v>
                </c:pt>
              </c:numCache>
            </c:numRef>
          </c:val>
        </c:ser>
        <c:ser>
          <c:idx val="1"/>
          <c:order val="1"/>
          <c:tx>
            <c:strRef>
              <c:f>'užší řízení'!$C$4</c:f>
              <c:strCache>
                <c:ptCount val="1"/>
                <c:pt idx="0">
                  <c:v>Cena vítěze</c:v>
                </c:pt>
              </c:strCache>
            </c:strRef>
          </c:tx>
          <c:cat>
            <c:strRef>
              <c:f>'užší řízení'!$A$5:$A$10</c:f>
              <c:strCache>
                <c:ptCount val="6"/>
                <c:pt idx="0">
                  <c:v>Areál „Starého závodu“ Zlaté Hory likvidace a rekultivace</c:v>
                </c:pt>
                <c:pt idx="1">
                  <c:v>II/411 Moravské Budějovice - hranice kraje</c:v>
                </c:pt>
                <c:pt idx="2">
                  <c:v>I/55 Přerov - Lověšice</c:v>
                </c:pt>
                <c:pt idx="3">
                  <c:v>Silnice II/156, ulice Nové Město, Trhové Sviny</c:v>
                </c:pt>
                <c:pt idx="4">
                  <c:v>D1 PHS Popůvky vpravo 185,000-186,400</c:v>
                </c:pt>
                <c:pt idx="5">
                  <c:v>Kanalizace Letohrad - Kunčice</c:v>
                </c:pt>
              </c:strCache>
            </c:strRef>
          </c:cat>
          <c:val>
            <c:numRef>
              <c:f>'užší řízení'!$C$5:$C$10</c:f>
              <c:numCache>
                <c:formatCode>#,##0</c:formatCode>
                <c:ptCount val="6"/>
                <c:pt idx="0">
                  <c:v>92774672</c:v>
                </c:pt>
                <c:pt idx="1">
                  <c:v>113689475</c:v>
                </c:pt>
                <c:pt idx="2">
                  <c:v>68399928</c:v>
                </c:pt>
                <c:pt idx="3">
                  <c:v>33849164</c:v>
                </c:pt>
                <c:pt idx="4">
                  <c:v>29904868</c:v>
                </c:pt>
                <c:pt idx="5">
                  <c:v>34916995</c:v>
                </c:pt>
              </c:numCache>
            </c:numRef>
          </c:val>
        </c:ser>
        <c:shape val="cylinder"/>
        <c:axId val="99206272"/>
        <c:axId val="109148416"/>
        <c:axId val="0"/>
      </c:bar3DChart>
      <c:catAx>
        <c:axId val="9920627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cs-CZ"/>
          </a:p>
        </c:txPr>
        <c:crossAx val="109148416"/>
        <c:crosses val="autoZero"/>
        <c:auto val="1"/>
        <c:lblAlgn val="ctr"/>
        <c:lblOffset val="100"/>
      </c:catAx>
      <c:valAx>
        <c:axId val="109148416"/>
        <c:scaling>
          <c:orientation val="minMax"/>
        </c:scaling>
        <c:axPos val="l"/>
        <c:majorGridlines/>
        <c:numFmt formatCode="#,##0" sourceLinked="1"/>
        <c:tickLblPos val="nextTo"/>
        <c:crossAx val="992062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'otevřené řízení'!$B$4</c:f>
              <c:strCache>
                <c:ptCount val="1"/>
                <c:pt idx="0">
                  <c:v>Cena dle inzerátu </c:v>
                </c:pt>
              </c:strCache>
            </c:strRef>
          </c:tx>
          <c:cat>
            <c:strRef>
              <c:f>'otevřené řízení'!$A$5:$A$10</c:f>
              <c:strCache>
                <c:ptCount val="6"/>
                <c:pt idx="0">
                  <c:v>Rekonstrukce přednádražního prostoru Prostějov</c:v>
                </c:pt>
                <c:pt idx="1">
                  <c:v>II/602 Popůvky - Ostrovačice</c:v>
                </c:pt>
                <c:pt idx="2">
                  <c:v>III/4133 Moravský Krumlov, průtah</c:v>
                </c:pt>
                <c:pt idx="3">
                  <c:v>Průmyslová zóna Mošnov - plocha R</c:v>
                </c:pt>
                <c:pt idx="4">
                  <c:v>Realizace společných zařízení při KPÚ Solnice</c:v>
                </c:pt>
                <c:pt idx="5">
                  <c:v>III/36615 Jaroměřice-most ev. č. 36615-1</c:v>
                </c:pt>
              </c:strCache>
            </c:strRef>
          </c:cat>
          <c:val>
            <c:numRef>
              <c:f>'otevřené řízení'!$B$5:$B$10</c:f>
              <c:numCache>
                <c:formatCode>#,##0</c:formatCode>
                <c:ptCount val="6"/>
                <c:pt idx="0">
                  <c:v>28237000</c:v>
                </c:pt>
                <c:pt idx="1">
                  <c:v>99670010</c:v>
                </c:pt>
                <c:pt idx="2">
                  <c:v>76500000</c:v>
                </c:pt>
                <c:pt idx="3">
                  <c:v>32336287</c:v>
                </c:pt>
                <c:pt idx="4">
                  <c:v>12923000</c:v>
                </c:pt>
                <c:pt idx="5">
                  <c:v>28000000</c:v>
                </c:pt>
              </c:numCache>
            </c:numRef>
          </c:val>
        </c:ser>
        <c:ser>
          <c:idx val="1"/>
          <c:order val="1"/>
          <c:tx>
            <c:strRef>
              <c:f>'otevřené řízení'!$C$4</c:f>
              <c:strCache>
                <c:ptCount val="1"/>
                <c:pt idx="0">
                  <c:v>Cena vítěze</c:v>
                </c:pt>
              </c:strCache>
            </c:strRef>
          </c:tx>
          <c:cat>
            <c:strRef>
              <c:f>'otevřené řízení'!$A$5:$A$10</c:f>
              <c:strCache>
                <c:ptCount val="6"/>
                <c:pt idx="0">
                  <c:v>Rekonstrukce přednádražního prostoru Prostějov</c:v>
                </c:pt>
                <c:pt idx="1">
                  <c:v>II/602 Popůvky - Ostrovačice</c:v>
                </c:pt>
                <c:pt idx="2">
                  <c:v>III/4133 Moravský Krumlov, průtah</c:v>
                </c:pt>
                <c:pt idx="3">
                  <c:v>Průmyslová zóna Mošnov - plocha R</c:v>
                </c:pt>
                <c:pt idx="4">
                  <c:v>Realizace společných zařízení při KPÚ Solnice</c:v>
                </c:pt>
                <c:pt idx="5">
                  <c:v>III/36615 Jaroměřice-most ev. č. 36615-1</c:v>
                </c:pt>
              </c:strCache>
            </c:strRef>
          </c:cat>
          <c:val>
            <c:numRef>
              <c:f>'otevřené řízení'!$C$5:$C$10</c:f>
              <c:numCache>
                <c:formatCode>#,##0</c:formatCode>
                <c:ptCount val="6"/>
                <c:pt idx="0">
                  <c:v>14159954</c:v>
                </c:pt>
                <c:pt idx="1">
                  <c:v>49150204</c:v>
                </c:pt>
                <c:pt idx="2">
                  <c:v>44993488</c:v>
                </c:pt>
                <c:pt idx="3">
                  <c:v>12542248</c:v>
                </c:pt>
                <c:pt idx="4">
                  <c:v>7705910</c:v>
                </c:pt>
                <c:pt idx="5">
                  <c:v>16138454</c:v>
                </c:pt>
              </c:numCache>
            </c:numRef>
          </c:val>
        </c:ser>
        <c:shape val="cylinder"/>
        <c:axId val="122226944"/>
        <c:axId val="122275328"/>
        <c:axId val="0"/>
      </c:bar3DChart>
      <c:catAx>
        <c:axId val="12222694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cs-CZ"/>
          </a:p>
        </c:txPr>
        <c:crossAx val="122275328"/>
        <c:crosses val="autoZero"/>
        <c:auto val="1"/>
        <c:lblAlgn val="ctr"/>
        <c:lblOffset val="100"/>
      </c:catAx>
      <c:valAx>
        <c:axId val="122275328"/>
        <c:scaling>
          <c:orientation val="minMax"/>
        </c:scaling>
        <c:axPos val="l"/>
        <c:majorGridlines/>
        <c:numFmt formatCode="#,##0" sourceLinked="1"/>
        <c:tickLblPos val="nextTo"/>
        <c:crossAx val="1222269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60DB1-0FBD-4B95-8AF1-F3DF3097CE65}" type="datetimeFigureOut">
              <a:rPr lang="cs-CZ" smtClean="0"/>
              <a:pPr/>
              <a:t>6.6.2011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5DF93-9CDD-4BAA-BBA3-4D51E5A44E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84ED8-A8F9-48D6-9AAF-1332F11C51E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</a:endParaRP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2206625" y="6419850"/>
            <a:ext cx="5603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v-SE" sz="1000">
                <a:solidFill>
                  <a:schemeClr val="bg1"/>
                </a:solidFill>
                <a:latin typeface="+mn-lt"/>
              </a:rPr>
              <a:t>Confidential</a:t>
            </a:r>
          </a:p>
        </p:txBody>
      </p:sp>
      <p:pic>
        <p:nvPicPr>
          <p:cNvPr id="6" name="Picture 50" descr="SKANSKA-orig-CS1-logo-RGB-5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938" y="336550"/>
            <a:ext cx="950912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1"/>
          <p:cNvSpPr>
            <a:spLocks noChangeShapeType="1"/>
          </p:cNvSpPr>
          <p:nvPr/>
        </p:nvSpPr>
        <p:spPr bwMode="auto">
          <a:xfrm>
            <a:off x="0" y="644525"/>
            <a:ext cx="9144000" cy="0"/>
          </a:xfrm>
          <a:prstGeom prst="line">
            <a:avLst/>
          </a:prstGeom>
          <a:noFill/>
          <a:ln w="12700">
            <a:solidFill>
              <a:srgbClr val="00255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</a:endParaRPr>
          </a:p>
        </p:txBody>
      </p:sp>
      <p:sp>
        <p:nvSpPr>
          <p:cNvPr id="97323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1074738" y="2693988"/>
            <a:ext cx="7729537" cy="530225"/>
          </a:xfrm>
        </p:spPr>
        <p:txBody>
          <a:bodyPr rIns="0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v-SE"/>
          </a:p>
        </p:txBody>
      </p:sp>
      <p:sp>
        <p:nvSpPr>
          <p:cNvPr id="97324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1074738" y="4987925"/>
            <a:ext cx="7732712" cy="1152525"/>
          </a:xfrm>
        </p:spPr>
        <p:txBody>
          <a:bodyPr rIns="0"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sv-SE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1270-219C-4B84-8D2A-D87011D57B37}" type="datetimeFigureOut">
              <a:rPr lang="cs-CZ"/>
              <a:pPr>
                <a:defRPr/>
              </a:pPr>
              <a:t>6.6.2011</a:t>
            </a:fld>
            <a:endParaRPr lang="cs-CZ"/>
          </a:p>
        </p:txBody>
      </p:sp>
      <p:sp>
        <p:nvSpPr>
          <p:cNvPr id="9" name="Rectangle 4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4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9E427-992E-4F79-AE7F-A8C7932E11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55213-0EFD-45C4-9769-29E3BDDA6F09}" type="datetimeFigureOut">
              <a:rPr lang="cs-CZ"/>
              <a:pPr>
                <a:defRPr/>
              </a:pPr>
              <a:t>6.6.2011</a:t>
            </a:fld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Public information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23136-737D-4896-8BA0-44D1CE2A94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61175" y="696913"/>
            <a:ext cx="1927225" cy="54641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74738" y="696913"/>
            <a:ext cx="5634037" cy="54641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C3B2A-67A4-425A-8491-B5BF84895708}" type="datetimeFigureOut">
              <a:rPr lang="cs-CZ"/>
              <a:pPr>
                <a:defRPr/>
              </a:pPr>
              <a:t>6.6.2011</a:t>
            </a:fld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Public information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36DD-334F-4C9D-BFB4-4E57D32F35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68F7D-FF90-45D9-A96E-DF7D98B0D864}" type="datetimeFigureOut">
              <a:rPr lang="cs-CZ"/>
              <a:pPr>
                <a:defRPr/>
              </a:pPr>
              <a:t>6.6.2011</a:t>
            </a:fld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Public information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C6B6-E1E7-4CDA-ACF9-7A7FD69A90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8A2C8-48CA-4A4F-98B7-D8FBCEB11C82}" type="datetimeFigureOut">
              <a:rPr lang="cs-CZ"/>
              <a:pPr>
                <a:defRPr/>
              </a:pPr>
              <a:t>6.6.2011</a:t>
            </a:fld>
            <a:endParaRPr lang="cs-CZ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Public information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9496-AAF4-4D8D-9697-F1E3C38B0E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4738" y="1706563"/>
            <a:ext cx="3775075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2213" y="1706563"/>
            <a:ext cx="3776662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52041-21C9-4011-BA4A-0777CE930E53}" type="datetimeFigureOut">
              <a:rPr lang="cs-CZ"/>
              <a:pPr>
                <a:defRPr/>
              </a:pPr>
              <a:t>6.6.2011</a:t>
            </a:fld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Public information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D4A9-DDC7-4901-A5D2-07A47A3380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0E57D-C213-4F04-BFEC-7CD62B3F8F36}" type="datetimeFigureOut">
              <a:rPr lang="cs-CZ"/>
              <a:pPr>
                <a:defRPr/>
              </a:pPr>
              <a:t>6.6.2011</a:t>
            </a:fld>
            <a:endParaRPr lang="cs-CZ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Public information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649C6-9D25-4C31-AC5A-3B0B823AF6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5C8F-7353-45AD-91B0-CEE16C9B88C8}" type="datetimeFigureOut">
              <a:rPr lang="cs-CZ"/>
              <a:pPr>
                <a:defRPr/>
              </a:pPr>
              <a:t>6.6.2011</a:t>
            </a:fld>
            <a:endParaRPr lang="cs-CZ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Public information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F20BE-8428-4560-AE04-106C9223AA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569B7-B91C-4490-9938-4D4E49577B96}" type="datetimeFigureOut">
              <a:rPr lang="cs-CZ"/>
              <a:pPr>
                <a:defRPr/>
              </a:pPr>
              <a:t>6.6.2011</a:t>
            </a:fld>
            <a:endParaRPr lang="cs-CZ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Public information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04D88-E265-419A-BDC8-4A6845F76D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37B81-C6C7-4CDE-9D60-BAED51654FFB}" type="datetimeFigureOut">
              <a:rPr lang="cs-CZ"/>
              <a:pPr>
                <a:defRPr/>
              </a:pPr>
              <a:t>6.6.2011</a:t>
            </a:fld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Public information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3682D-F180-4E7E-B66A-70871984BC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DC590-590C-4C75-A04F-56B99CAEE8EE}" type="datetimeFigureOut">
              <a:rPr lang="cs-CZ"/>
              <a:pPr>
                <a:defRPr/>
              </a:pPr>
              <a:t>6.6.2011</a:t>
            </a:fld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Public information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C6833-726F-421D-9831-764A34F166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95" name="Rectangle 39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</a:endParaRPr>
          </a:p>
        </p:txBody>
      </p:sp>
      <p:sp>
        <p:nvSpPr>
          <p:cNvPr id="9629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01725" y="6578600"/>
            <a:ext cx="17129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BC27F10-7D26-4F08-8E9E-F449DD366303}" type="datetimeFigureOut">
              <a:rPr lang="cs-CZ"/>
              <a:pPr>
                <a:defRPr/>
              </a:pPr>
              <a:t>6.6.2011</a:t>
            </a:fld>
            <a:endParaRPr lang="cs-CZ"/>
          </a:p>
        </p:txBody>
      </p:sp>
      <p:sp>
        <p:nvSpPr>
          <p:cNvPr id="9629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6625" y="6578600"/>
            <a:ext cx="56165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Public information</a:t>
            </a:r>
          </a:p>
        </p:txBody>
      </p:sp>
      <p:sp>
        <p:nvSpPr>
          <p:cNvPr id="9629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1725" y="6419850"/>
            <a:ext cx="4651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C196DB7-28FC-476F-986C-76CF52113A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0" name="Picture 44" descr="SKANSKA-orig-CS1-logo-RGB-53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0938" y="336550"/>
            <a:ext cx="950912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01" name="Line 45"/>
          <p:cNvSpPr>
            <a:spLocks noChangeShapeType="1"/>
          </p:cNvSpPr>
          <p:nvPr/>
        </p:nvSpPr>
        <p:spPr bwMode="auto">
          <a:xfrm>
            <a:off x="0" y="644525"/>
            <a:ext cx="9144000" cy="0"/>
          </a:xfrm>
          <a:prstGeom prst="line">
            <a:avLst/>
          </a:prstGeom>
          <a:noFill/>
          <a:ln w="12700">
            <a:solidFill>
              <a:srgbClr val="00255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</a:endParaRPr>
          </a:p>
        </p:txBody>
      </p:sp>
      <p:sp>
        <p:nvSpPr>
          <p:cNvPr id="1032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074738" y="696913"/>
            <a:ext cx="77136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33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4738" y="1706563"/>
            <a:ext cx="7704137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Arial" charset="0"/>
        <a:buChar char="−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−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−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4738" y="5085184"/>
            <a:ext cx="7732712" cy="1055266"/>
          </a:xfrm>
        </p:spPr>
        <p:txBody>
          <a:bodyPr/>
          <a:lstStyle/>
          <a:p>
            <a:r>
              <a:rPr lang="cs-CZ" dirty="0" smtClean="0"/>
              <a:t>7. června 2011</a:t>
            </a:r>
            <a:br>
              <a:rPr lang="cs-CZ" dirty="0" smtClean="0"/>
            </a:br>
            <a:r>
              <a:rPr lang="cs-CZ" dirty="0" smtClean="0"/>
              <a:t>Galerie Louvre </a:t>
            </a:r>
            <a:endParaRPr lang="cs-CZ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2555776" y="1340768"/>
            <a:ext cx="7403858" cy="4499992"/>
            <a:chOff x="2712758" y="1340768"/>
            <a:chExt cx="7403858" cy="4499992"/>
          </a:xfrm>
        </p:grpSpPr>
        <p:pic>
          <p:nvPicPr>
            <p:cNvPr id="4" name="Obrázek 3" descr="sito_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4008" y="1340768"/>
              <a:ext cx="4499992" cy="4499992"/>
            </a:xfrm>
            <a:prstGeom prst="rect">
              <a:avLst/>
            </a:prstGeom>
          </p:spPr>
        </p:pic>
        <p:pic>
          <p:nvPicPr>
            <p:cNvPr id="5" name="Obrázek 4" descr="SKANSKA-orig-logo-RGB-534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9872" y="2029702"/>
              <a:ext cx="3251717" cy="1111266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 rot="533939">
              <a:off x="2712758" y="1467041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Stavební firma</a:t>
              </a:r>
              <a:endParaRPr lang="cs-CZ" b="1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7524328" y="4437112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Stavební firma</a:t>
              </a:r>
              <a:endParaRPr lang="cs-CZ" b="1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804248" y="4797152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Stavební firma</a:t>
              </a:r>
              <a:endParaRPr lang="cs-CZ" b="1" dirty="0"/>
            </a:p>
          </p:txBody>
        </p:sp>
        <p:sp>
          <p:nvSpPr>
            <p:cNvPr id="10" name="TextovéPole 9"/>
            <p:cNvSpPr txBox="1"/>
            <p:nvPr/>
          </p:nvSpPr>
          <p:spPr>
            <a:xfrm rot="21320178">
              <a:off x="5148064" y="3242925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Stavební firma</a:t>
              </a:r>
              <a:endParaRPr lang="cs-CZ" b="1" dirty="0"/>
            </a:p>
          </p:txBody>
        </p:sp>
        <p:sp>
          <p:nvSpPr>
            <p:cNvPr id="11" name="TextovéPole 10"/>
            <p:cNvSpPr txBox="1"/>
            <p:nvPr/>
          </p:nvSpPr>
          <p:spPr>
            <a:xfrm rot="602450">
              <a:off x="4728360" y="1635930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Stavební firma</a:t>
              </a:r>
              <a:endParaRPr lang="cs-CZ" b="1" dirty="0"/>
            </a:p>
          </p:txBody>
        </p:sp>
        <p:sp>
          <p:nvSpPr>
            <p:cNvPr id="12" name="TextovéPole 11"/>
            <p:cNvSpPr txBox="1"/>
            <p:nvPr/>
          </p:nvSpPr>
          <p:spPr>
            <a:xfrm rot="196521">
              <a:off x="3356297" y="1774562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Stavební firma</a:t>
              </a:r>
              <a:endParaRPr lang="cs-CZ" b="1" dirty="0"/>
            </a:p>
          </p:txBody>
        </p:sp>
        <p:sp>
          <p:nvSpPr>
            <p:cNvPr id="13" name="TextovéPole 12"/>
            <p:cNvSpPr txBox="1"/>
            <p:nvPr/>
          </p:nvSpPr>
          <p:spPr>
            <a:xfrm rot="21319299">
              <a:off x="4211960" y="2954893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Stavební firma</a:t>
              </a:r>
              <a:endParaRPr lang="cs-CZ" b="1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4738" y="4333629"/>
            <a:ext cx="7729537" cy="480131"/>
          </a:xfrm>
        </p:spPr>
        <p:txBody>
          <a:bodyPr/>
          <a:lstStyle/>
          <a:p>
            <a:r>
              <a:rPr lang="cs-CZ" sz="2800" b="1" dirty="0" smtClean="0"/>
              <a:t>„Skanska kvalifikační“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812530"/>
          </a:xfrm>
        </p:spPr>
        <p:txBody>
          <a:bodyPr/>
          <a:lstStyle/>
          <a:p>
            <a:r>
              <a:rPr lang="cs-CZ" kern="1200" dirty="0" smtClean="0">
                <a:solidFill>
                  <a:schemeClr val="dk1"/>
                </a:solidFill>
              </a:rPr>
              <a:t>Příklady – finanční kritéria</a:t>
            </a:r>
            <a:br>
              <a:rPr lang="cs-CZ" kern="1200" dirty="0" smtClean="0">
                <a:solidFill>
                  <a:schemeClr val="dk1"/>
                </a:solidFill>
              </a:rPr>
            </a:br>
            <a:r>
              <a:rPr lang="cs-CZ" sz="2000" b="1" dirty="0" smtClean="0"/>
              <a:t>„Infrastruktura lokality bývalých kasáren Šternberk“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1800" b="1" dirty="0" smtClean="0"/>
              <a:t>Průběh:  </a:t>
            </a:r>
            <a:endParaRPr lang="cs-CZ" sz="1800" dirty="0" smtClean="0"/>
          </a:p>
          <a:p>
            <a:pPr>
              <a:buFont typeface="Arial" pitchFamily="34" charset="0"/>
              <a:buChar char="•"/>
            </a:pPr>
            <a:r>
              <a:rPr lang="cs-CZ" sz="1800" b="1" dirty="0" smtClean="0"/>
              <a:t>23. 12. 2010</a:t>
            </a:r>
            <a:r>
              <a:rPr lang="cs-CZ" sz="1800" dirty="0" smtClean="0"/>
              <a:t>	</a:t>
            </a:r>
            <a:r>
              <a:rPr lang="cs-CZ" sz="1800" b="1" dirty="0" smtClean="0"/>
              <a:t>vyhlášena soutěž</a:t>
            </a:r>
            <a:r>
              <a:rPr lang="cs-CZ" sz="1800" dirty="0" smtClean="0"/>
              <a:t> – oznámení užšího zadávacího řízení</a:t>
            </a:r>
          </a:p>
          <a:p>
            <a:pPr>
              <a:buFont typeface="Arial" pitchFamily="34" charset="0"/>
              <a:buChar char="•"/>
            </a:pPr>
            <a:r>
              <a:rPr lang="cs-CZ" sz="1800" b="1" dirty="0" smtClean="0"/>
              <a:t>31.1.2011</a:t>
            </a:r>
            <a:r>
              <a:rPr lang="cs-CZ" sz="1800" dirty="0" smtClean="0"/>
              <a:t>	Omezení počtu zájemců na 5, kdy Skanska </a:t>
            </a:r>
            <a:br>
              <a:rPr lang="cs-CZ" sz="1800" dirty="0" smtClean="0"/>
            </a:br>
            <a:r>
              <a:rPr lang="cs-CZ" sz="1800" dirty="0" smtClean="0"/>
              <a:t>		(ve sdružení se Skanska </a:t>
            </a:r>
            <a:r>
              <a:rPr lang="cs-CZ" sz="1800" dirty="0" err="1" smtClean="0"/>
              <a:t>Transbeton</a:t>
            </a:r>
            <a:r>
              <a:rPr lang="cs-CZ" sz="1800" dirty="0" smtClean="0"/>
              <a:t>) </a:t>
            </a:r>
            <a:br>
              <a:rPr lang="cs-CZ" sz="1800" dirty="0" smtClean="0"/>
            </a:br>
            <a:r>
              <a:rPr lang="cs-CZ" sz="1800" dirty="0" smtClean="0"/>
              <a:t>		skončila na 7.místě (ze 7 zájemců)</a:t>
            </a:r>
          </a:p>
          <a:p>
            <a:pPr>
              <a:buFont typeface="Arial" pitchFamily="34" charset="0"/>
              <a:buChar char="•"/>
            </a:pPr>
            <a:r>
              <a:rPr lang="cs-CZ" sz="1800" b="1" dirty="0" smtClean="0"/>
              <a:t>14. 3. 2011	Skanska podala podnět na ÚOHS</a:t>
            </a:r>
            <a:endParaRPr lang="cs-CZ" sz="1800" dirty="0" smtClean="0"/>
          </a:p>
          <a:p>
            <a:pPr>
              <a:buFont typeface="Arial" pitchFamily="34" charset="0"/>
              <a:buChar char="•"/>
            </a:pPr>
            <a:endParaRPr lang="cs-CZ" sz="1800" dirty="0" smtClean="0"/>
          </a:p>
          <a:p>
            <a:pPr>
              <a:buNone/>
            </a:pPr>
            <a:r>
              <a:rPr lang="cs-CZ" sz="1800" b="1" dirty="0" smtClean="0"/>
              <a:t>Závěr: </a:t>
            </a:r>
          </a:p>
          <a:p>
            <a:pPr>
              <a:buFont typeface="Arial" pitchFamily="34" charset="0"/>
              <a:buChar char="•"/>
            </a:pPr>
            <a:r>
              <a:rPr lang="cs-CZ" sz="1800" dirty="0" smtClean="0"/>
              <a:t>V  případě, že bude schválena novela zákona o veřejných zakázkách, tak od 1. 1. 2012 se ekonomická kvalifikace nebude dokládat a tím pádem odpadne i tato skrytá diskriminace. </a:t>
            </a:r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812530"/>
          </a:xfrm>
        </p:spPr>
        <p:txBody>
          <a:bodyPr/>
          <a:lstStyle/>
          <a:p>
            <a:r>
              <a:rPr lang="cs-CZ" sz="2800" kern="1200" dirty="0" smtClean="0">
                <a:solidFill>
                  <a:schemeClr val="dk1"/>
                </a:solidFill>
              </a:rPr>
              <a:t>Příklady – omezení počtu účastníků losem</a:t>
            </a:r>
            <a:r>
              <a:rPr lang="cs-CZ" kern="1200" dirty="0" smtClean="0">
                <a:solidFill>
                  <a:schemeClr val="dk1"/>
                </a:solidFill>
              </a:rPr>
              <a:t/>
            </a:r>
            <a:br>
              <a:rPr lang="cs-CZ" kern="1200" dirty="0" smtClean="0">
                <a:solidFill>
                  <a:schemeClr val="dk1"/>
                </a:solidFill>
              </a:rPr>
            </a:br>
            <a:r>
              <a:rPr lang="cs-CZ" sz="2400" b="1" dirty="0" smtClean="0"/>
              <a:t>„Letiště Čáslav “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4738" y="2060848"/>
            <a:ext cx="7704137" cy="417646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Název</a:t>
            </a:r>
            <a:r>
              <a:rPr lang="cs-CZ" sz="2000" dirty="0" smtClean="0"/>
              <a:t>: 	</a:t>
            </a:r>
            <a:br>
              <a:rPr lang="cs-CZ" sz="2000" dirty="0" smtClean="0"/>
            </a:br>
            <a:r>
              <a:rPr lang="cs-CZ" sz="2000" dirty="0" smtClean="0"/>
              <a:t>LZ Čáslav - oprava vzletové a přistávací dráhy a stojánky S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Zadavatel</a:t>
            </a:r>
            <a:r>
              <a:rPr lang="cs-CZ" sz="2000" dirty="0" smtClean="0"/>
              <a:t>: </a:t>
            </a:r>
            <a:br>
              <a:rPr lang="cs-CZ" sz="2000" dirty="0" smtClean="0"/>
            </a:br>
            <a:r>
              <a:rPr lang="cs-CZ" sz="2000" dirty="0" smtClean="0"/>
              <a:t>Česká republika - Ministerstvo obrany - Úřad akvizic nemovité infrastruktury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Předmět plnění</a:t>
            </a:r>
            <a:r>
              <a:rPr lang="cs-CZ" sz="2000" dirty="0" smtClean="0"/>
              <a:t>: </a:t>
            </a:r>
            <a:br>
              <a:rPr lang="cs-CZ" sz="2000" dirty="0" smtClean="0"/>
            </a:br>
            <a:r>
              <a:rPr lang="cs-CZ" sz="2000" dirty="0" smtClean="0"/>
              <a:t>Stavební práce, provedení oprav vzletové a přistávací dráhy </a:t>
            </a:r>
            <a:br>
              <a:rPr lang="cs-CZ" sz="2000" dirty="0" smtClean="0"/>
            </a:br>
            <a:r>
              <a:rPr lang="cs-CZ" sz="2000" dirty="0" smtClean="0"/>
              <a:t>a stojánky S a N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Vypsaná cena (předpokládaná hodnota):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60 -70 mil Kč.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4738" y="1705024"/>
            <a:ext cx="7704137" cy="4532288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/>
              <a:t>Důvody našich pochybností</a:t>
            </a:r>
            <a:r>
              <a:rPr lang="cs-CZ" sz="2000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Losování neproběhlo transparentně. 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Zakázka byla zadávána jako užší řízení s omezením počtu zájemců </a:t>
            </a:r>
            <a:r>
              <a:rPr lang="cs-CZ" sz="2000" b="1" dirty="0" smtClean="0"/>
              <a:t>losováním</a:t>
            </a:r>
            <a:r>
              <a:rPr lang="cs-CZ" sz="2000" dirty="0" smtClean="0"/>
              <a:t>. (ze 7 zájemců bylo losováno 5).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Losováno bylo z neprůhledné (dřevěné) bedny (losovacího zařízení), do které byly postupně vkládány přehnuté papírové lístky. Vzhledem k tomu, že rozměry bedny umožňovaly, aby losující vložil lístky na dno bedny do několika míst, požadoval </a:t>
            </a:r>
            <a:r>
              <a:rPr lang="cs-CZ" sz="2000" b="1" dirty="0" smtClean="0"/>
              <a:t>zástupce</a:t>
            </a:r>
            <a:r>
              <a:rPr lang="cs-CZ" sz="2000" dirty="0" smtClean="0"/>
              <a:t> </a:t>
            </a:r>
            <a:r>
              <a:rPr lang="cs-CZ" sz="2000" b="1" dirty="0" smtClean="0"/>
              <a:t>Skanska, aby před vytahováním lístků losující bednou zatřepal</a:t>
            </a:r>
            <a:r>
              <a:rPr lang="cs-CZ" sz="20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To losující odmítl, s odůvodněním, že se bedna nesmí „oddělit od podložky“ (bedna byla na podložce volně postavená)</a:t>
            </a:r>
          </a:p>
          <a:p>
            <a:endParaRPr lang="cs-CZ" sz="2000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812530"/>
          </a:xfrm>
        </p:spPr>
        <p:txBody>
          <a:bodyPr/>
          <a:lstStyle/>
          <a:p>
            <a:r>
              <a:rPr lang="cs-CZ" sz="2800" kern="1200" dirty="0" smtClean="0">
                <a:solidFill>
                  <a:schemeClr val="dk1"/>
                </a:solidFill>
              </a:rPr>
              <a:t>Příklady – omezení počtu účastníků losem</a:t>
            </a:r>
            <a:r>
              <a:rPr lang="cs-CZ" kern="1200" dirty="0" smtClean="0">
                <a:solidFill>
                  <a:schemeClr val="dk1"/>
                </a:solidFill>
              </a:rPr>
              <a:t/>
            </a:r>
            <a:br>
              <a:rPr lang="cs-CZ" kern="1200" dirty="0" smtClean="0">
                <a:solidFill>
                  <a:schemeClr val="dk1"/>
                </a:solidFill>
              </a:rPr>
            </a:br>
            <a:r>
              <a:rPr lang="cs-CZ" sz="2400" b="1" dirty="0" smtClean="0"/>
              <a:t>„Letiště Čáslav “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4738" y="1705024"/>
            <a:ext cx="7704137" cy="4532288"/>
          </a:xfrm>
        </p:spPr>
        <p:txBody>
          <a:bodyPr/>
          <a:lstStyle/>
          <a:p>
            <a:pPr>
              <a:buNone/>
            </a:pPr>
            <a:r>
              <a:rPr lang="cs-CZ" sz="1200" b="1" dirty="0" smtClean="0"/>
              <a:t>Průběh: </a:t>
            </a:r>
          </a:p>
          <a:p>
            <a:pPr>
              <a:buFont typeface="Arial" pitchFamily="34" charset="0"/>
              <a:buChar char="•"/>
            </a:pPr>
            <a:r>
              <a:rPr lang="cs-CZ" sz="1200" b="1" dirty="0" smtClean="0"/>
              <a:t>19. 3. 2010</a:t>
            </a:r>
            <a:r>
              <a:rPr lang="cs-CZ" sz="1200" dirty="0" smtClean="0"/>
              <a:t> 	</a:t>
            </a:r>
            <a:r>
              <a:rPr lang="cs-CZ" sz="1200" b="1" dirty="0" smtClean="0"/>
              <a:t>vyhlášena soutěž</a:t>
            </a:r>
            <a:r>
              <a:rPr lang="cs-CZ" sz="1200" dirty="0" smtClean="0"/>
              <a:t> – oznámení užšího zadávacího řízení </a:t>
            </a:r>
          </a:p>
          <a:p>
            <a:pPr>
              <a:buFont typeface="Arial" pitchFamily="34" charset="0"/>
              <a:buChar char="•"/>
            </a:pPr>
            <a:r>
              <a:rPr lang="cs-CZ" sz="1200" b="1" dirty="0" smtClean="0"/>
              <a:t>21. 4. 2010</a:t>
            </a:r>
            <a:r>
              <a:rPr lang="cs-CZ" sz="1200" dirty="0" smtClean="0"/>
              <a:t>	proběhlo </a:t>
            </a:r>
            <a:r>
              <a:rPr lang="cs-CZ" sz="1200" b="1" dirty="0" smtClean="0"/>
              <a:t>losování </a:t>
            </a:r>
            <a:r>
              <a:rPr lang="cs-CZ" sz="1200" dirty="0" smtClean="0"/>
              <a:t>– 7 zájemců, vylosováno mělo být 5 </a:t>
            </a:r>
            <a:br>
              <a:rPr lang="cs-CZ" sz="1200" dirty="0" smtClean="0"/>
            </a:br>
            <a:r>
              <a:rPr lang="cs-CZ" sz="1200" dirty="0" smtClean="0"/>
              <a:t>		(průběh losování stručně popsán výše) </a:t>
            </a:r>
          </a:p>
          <a:p>
            <a:pPr>
              <a:buFont typeface="Arial" pitchFamily="34" charset="0"/>
              <a:buChar char="•"/>
            </a:pPr>
            <a:r>
              <a:rPr lang="cs-CZ" sz="1200" b="1" dirty="0" smtClean="0"/>
              <a:t>11. 5. 2010 	</a:t>
            </a:r>
            <a:r>
              <a:rPr lang="cs-CZ" sz="1200" dirty="0" smtClean="0"/>
              <a:t>Skanska podává </a:t>
            </a:r>
            <a:r>
              <a:rPr lang="cs-CZ" sz="1200" b="1" dirty="0" smtClean="0"/>
              <a:t>námitky</a:t>
            </a:r>
            <a:r>
              <a:rPr lang="cs-CZ" sz="1200" dirty="0" smtClean="0"/>
              <a:t> proti rozhodnutí zadavatele o vyloučení ze zadávacího 		řízení z důvodu </a:t>
            </a:r>
            <a:r>
              <a:rPr lang="cs-CZ" sz="1200" b="1" dirty="0" smtClean="0"/>
              <a:t>nevylosování – </a:t>
            </a:r>
            <a:r>
              <a:rPr lang="cs-CZ" sz="1200" dirty="0" smtClean="0"/>
              <a:t>namítána je netransparentnost a nerovné zacházení 		v souvislosti s průběhem losování</a:t>
            </a:r>
            <a:r>
              <a:rPr lang="cs-CZ" sz="1200" b="1" dirty="0" smtClean="0"/>
              <a:t> (</a:t>
            </a:r>
            <a:r>
              <a:rPr lang="cs-CZ" sz="1200" dirty="0" smtClean="0"/>
              <a:t>v podrobnostech viz přiložené rozhodnutí ÚOHS</a:t>
            </a:r>
            <a:r>
              <a:rPr lang="cs-CZ" sz="1200" b="1" dirty="0" smtClean="0"/>
              <a:t>) 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b="1" dirty="0" smtClean="0"/>
              <a:t>28. 5. 2010 	Skanska </a:t>
            </a:r>
            <a:r>
              <a:rPr lang="cs-CZ" sz="1200" dirty="0" smtClean="0"/>
              <a:t>podává </a:t>
            </a:r>
            <a:r>
              <a:rPr lang="cs-CZ" sz="1200" b="1" dirty="0" smtClean="0"/>
              <a:t>Návrh</a:t>
            </a:r>
            <a:r>
              <a:rPr lang="cs-CZ" sz="1200" dirty="0" smtClean="0"/>
              <a:t> k</a:t>
            </a:r>
            <a:r>
              <a:rPr lang="cs-CZ" sz="1200" b="1" dirty="0" smtClean="0"/>
              <a:t> </a:t>
            </a:r>
            <a:r>
              <a:rPr lang="cs-CZ" sz="1200" dirty="0" smtClean="0"/>
              <a:t>Úřadu</a:t>
            </a:r>
            <a:r>
              <a:rPr lang="cs-CZ" sz="1200" b="1" dirty="0" smtClean="0"/>
              <a:t> 	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b="1" dirty="0" smtClean="0"/>
              <a:t>28.6 2010 	</a:t>
            </a:r>
            <a:r>
              <a:rPr lang="cs-CZ" sz="1200" dirty="0" smtClean="0"/>
              <a:t>Úřad vydal</a:t>
            </a:r>
            <a:r>
              <a:rPr lang="cs-CZ" sz="1200" b="1" dirty="0" smtClean="0"/>
              <a:t> předběžné opatření, </a:t>
            </a:r>
            <a:r>
              <a:rPr lang="cs-CZ" sz="1200" dirty="0" smtClean="0"/>
              <a:t>kterým</a:t>
            </a:r>
            <a:r>
              <a:rPr lang="cs-CZ" sz="1200" b="1" dirty="0" smtClean="0"/>
              <a:t> </a:t>
            </a:r>
            <a:r>
              <a:rPr lang="cs-CZ" sz="1200" dirty="0" smtClean="0"/>
              <a:t>zadavateli uložil zákaz uzavřít smlouvu </a:t>
            </a:r>
          </a:p>
          <a:p>
            <a:pPr>
              <a:buFont typeface="Arial" pitchFamily="34" charset="0"/>
              <a:buChar char="•"/>
            </a:pPr>
            <a:r>
              <a:rPr lang="cs-CZ" sz="1200" dirty="0" smtClean="0"/>
              <a:t>		Z odůvodnění vyplývá, že Úřad získal pochybnosti o transparentnosti losování.</a:t>
            </a:r>
          </a:p>
          <a:p>
            <a:pPr>
              <a:buFont typeface="Arial" pitchFamily="34" charset="0"/>
              <a:buChar char="•"/>
            </a:pPr>
            <a:r>
              <a:rPr lang="cs-CZ" sz="1200" b="1" dirty="0" smtClean="0"/>
              <a:t>23.9 2010 	</a:t>
            </a:r>
            <a:r>
              <a:rPr lang="cs-CZ" sz="1200" dirty="0" smtClean="0"/>
              <a:t>Úřad vydává </a:t>
            </a:r>
            <a:r>
              <a:rPr lang="cs-CZ" sz="1200" b="1" dirty="0" smtClean="0"/>
              <a:t>rozhodnutí</a:t>
            </a:r>
            <a:r>
              <a:rPr lang="cs-CZ" sz="1200" dirty="0" smtClean="0"/>
              <a:t>, kterým zrušil omezení počtu zájemců losováním, a to 			z důvodu, že zadavatel provedl losování netransparentně a mohlo tak dojít k			 nerovnému zacházení se zájemci.</a:t>
            </a:r>
          </a:p>
          <a:p>
            <a:pPr>
              <a:buFont typeface="Arial" pitchFamily="34" charset="0"/>
              <a:buChar char="•"/>
            </a:pPr>
            <a:r>
              <a:rPr lang="cs-CZ" sz="1200" dirty="0" smtClean="0"/>
              <a:t>Z odůvodnění pak vyplývá, že Úřad </a:t>
            </a:r>
            <a:r>
              <a:rPr lang="cs-CZ" sz="1200" b="1" dirty="0" smtClean="0"/>
              <a:t>shledal námitky Skanska jako důvodné</a:t>
            </a:r>
            <a:r>
              <a:rPr lang="cs-CZ" sz="1200" dirty="0" smtClean="0"/>
              <a:t> + Úřad při zkoumání losovacího zařízení a losovacích lístků zjistil, že u dvou z použitých losovacích lístků, konkrétně u zájemců označených č. 4 a č. 7, nebylo přeložení na polovinu provedeno řádně jako u zbylých losovacích lístků, ale tak, že jedna strana losovacího lístku byla delší, čímž byly tyto dva lístky na dotek znatelně odlišené od ostatních</a:t>
            </a:r>
            <a:r>
              <a:rPr lang="cs-CZ" sz="1200" dirty="0" smtClean="0"/>
              <a:t>.</a:t>
            </a:r>
            <a:endParaRPr lang="cs-CZ" sz="1200" dirty="0" smtClean="0"/>
          </a:p>
          <a:p>
            <a:endParaRPr lang="cs-CZ" sz="1200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812530"/>
          </a:xfrm>
        </p:spPr>
        <p:txBody>
          <a:bodyPr/>
          <a:lstStyle/>
          <a:p>
            <a:r>
              <a:rPr lang="cs-CZ" sz="2800" kern="1200" dirty="0" smtClean="0">
                <a:solidFill>
                  <a:schemeClr val="dk1"/>
                </a:solidFill>
              </a:rPr>
              <a:t>Příklady – omezení počtu účastníků losem</a:t>
            </a:r>
            <a:r>
              <a:rPr lang="cs-CZ" kern="1200" dirty="0" smtClean="0">
                <a:solidFill>
                  <a:schemeClr val="dk1"/>
                </a:solidFill>
              </a:rPr>
              <a:t/>
            </a:r>
            <a:br>
              <a:rPr lang="cs-CZ" kern="1200" dirty="0" smtClean="0">
                <a:solidFill>
                  <a:schemeClr val="dk1"/>
                </a:solidFill>
              </a:rPr>
            </a:br>
            <a:r>
              <a:rPr lang="cs-CZ" sz="2400" b="1" dirty="0" smtClean="0"/>
              <a:t>„Letiště Čáslav “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4738" y="1705024"/>
            <a:ext cx="7313685" cy="4532288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/>
              <a:t>Závěr: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Jedná se o jedno z losování, kde se podařilo manipulování ze strany zadavatele prokázat. Podobný průběh však měla některá další losování, jejichž transparentnost Skanska také napadla, ale z důvodu nedostatku důkazů neúspěšně.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Doufáme, že se konečně po letech diskuzí a slibů podaří tento nesmyslný způsob výběru zájemců ze zákona odstranit úplně. </a:t>
            </a:r>
          </a:p>
          <a:p>
            <a:endParaRPr lang="cs-CZ" sz="1200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812530"/>
          </a:xfrm>
        </p:spPr>
        <p:txBody>
          <a:bodyPr/>
          <a:lstStyle/>
          <a:p>
            <a:r>
              <a:rPr lang="cs-CZ" sz="2800" kern="1200" dirty="0" smtClean="0">
                <a:solidFill>
                  <a:schemeClr val="dk1"/>
                </a:solidFill>
              </a:rPr>
              <a:t>Příklady – omezení počtu účastníků losem</a:t>
            </a:r>
            <a:r>
              <a:rPr lang="cs-CZ" kern="1200" dirty="0" smtClean="0">
                <a:solidFill>
                  <a:schemeClr val="dk1"/>
                </a:solidFill>
              </a:rPr>
              <a:t/>
            </a:r>
            <a:br>
              <a:rPr lang="cs-CZ" kern="1200" dirty="0" smtClean="0">
                <a:solidFill>
                  <a:schemeClr val="dk1"/>
                </a:solidFill>
              </a:rPr>
            </a:br>
            <a:r>
              <a:rPr lang="cs-CZ" sz="2400" b="1" dirty="0" smtClean="0"/>
              <a:t>„Letiště Čáslav “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 15"/>
          <p:cNvGraphicFramePr/>
          <p:nvPr/>
        </p:nvGraphicFramePr>
        <p:xfrm>
          <a:off x="611560" y="2204864"/>
          <a:ext cx="7992888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978729"/>
          </a:xfrm>
        </p:spPr>
        <p:txBody>
          <a:bodyPr/>
          <a:lstStyle/>
          <a:p>
            <a:r>
              <a:rPr lang="cs-CZ" dirty="0" smtClean="0"/>
              <a:t>Jaký to může mít efekt? </a:t>
            </a:r>
            <a:br>
              <a:rPr lang="cs-CZ" dirty="0" smtClean="0"/>
            </a:br>
            <a:r>
              <a:rPr lang="cs-CZ" dirty="0" smtClean="0"/>
              <a:t>Cena užších výběrových řízení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051720" y="249289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E57200"/>
                </a:solidFill>
              </a:rPr>
              <a:t>99,5%</a:t>
            </a:r>
            <a:endParaRPr lang="cs-CZ" sz="1400" b="1" dirty="0">
              <a:solidFill>
                <a:srgbClr val="E572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87824" y="198884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E57200"/>
                </a:solidFill>
              </a:rPr>
              <a:t>95,2%</a:t>
            </a:r>
            <a:endParaRPr lang="cs-CZ" sz="1400" b="1" dirty="0">
              <a:solidFill>
                <a:srgbClr val="E572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79912" y="321297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E57200"/>
                </a:solidFill>
              </a:rPr>
              <a:t>105,2%</a:t>
            </a:r>
            <a:endParaRPr lang="cs-CZ" sz="1400" b="1" dirty="0">
              <a:solidFill>
                <a:srgbClr val="E572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72000" y="393305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E57200"/>
                </a:solidFill>
              </a:rPr>
              <a:t>100,8%</a:t>
            </a:r>
            <a:endParaRPr lang="cs-CZ" sz="1400" b="1" dirty="0">
              <a:solidFill>
                <a:srgbClr val="E572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652120" y="420134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E57200"/>
                </a:solidFill>
              </a:rPr>
              <a:t>46%</a:t>
            </a:r>
            <a:endParaRPr lang="cs-CZ" sz="1400" b="1" dirty="0">
              <a:solidFill>
                <a:srgbClr val="E572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444208" y="398531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E57200"/>
                </a:solidFill>
              </a:rPr>
              <a:t>92,3%</a:t>
            </a:r>
            <a:endParaRPr lang="cs-CZ" sz="1400" b="1" dirty="0">
              <a:solidFill>
                <a:srgbClr val="E572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43608" y="198884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Cena</a:t>
            </a:r>
            <a:endParaRPr lang="cs-CZ" sz="1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08304" y="2116013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Údaje nad sloupci vyjadřují  procenta </a:t>
            </a:r>
            <a:br>
              <a:rPr lang="cs-CZ" sz="1200" b="1" dirty="0" smtClean="0"/>
            </a:br>
            <a:r>
              <a:rPr lang="cs-CZ" sz="1200" b="1" dirty="0" smtClean="0"/>
              <a:t>vítězné ceny vůči předpokládané hodnotě zakázky (inzerátu)</a:t>
            </a:r>
            <a:endParaRPr lang="cs-CZ" sz="1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183560" y="6093296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i="1" dirty="0" smtClean="0"/>
              <a:t>Srovnání užší vs. otevřená řízení zdroj: www.</a:t>
            </a:r>
            <a:r>
              <a:rPr lang="cs-CZ" sz="1000" b="1" i="1" dirty="0" err="1" smtClean="0"/>
              <a:t>isvzus.cz</a:t>
            </a:r>
            <a:r>
              <a:rPr lang="cs-CZ" sz="1000" b="1" i="1" dirty="0" smtClean="0"/>
              <a:t> </a:t>
            </a:r>
            <a:endParaRPr lang="cs-CZ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978729"/>
          </a:xfrm>
        </p:spPr>
        <p:txBody>
          <a:bodyPr/>
          <a:lstStyle/>
          <a:p>
            <a:r>
              <a:rPr lang="cs-CZ" dirty="0" smtClean="0"/>
              <a:t>Jaký to může mít efekt?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Cena otevřených výběrových řízení </a:t>
            </a:r>
          </a:p>
        </p:txBody>
      </p:sp>
      <p:graphicFrame>
        <p:nvGraphicFramePr>
          <p:cNvPr id="5" name="Graf 4"/>
          <p:cNvGraphicFramePr/>
          <p:nvPr/>
        </p:nvGraphicFramePr>
        <p:xfrm>
          <a:off x="395536" y="2060848"/>
          <a:ext cx="8208912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979712" y="434535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E57200"/>
                </a:solidFill>
              </a:rPr>
              <a:t>50,1%</a:t>
            </a:r>
            <a:endParaRPr lang="cs-CZ" sz="1400" b="1" dirty="0">
              <a:solidFill>
                <a:srgbClr val="E572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9592" y="198884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Cena</a:t>
            </a:r>
            <a:endParaRPr lang="cs-CZ" sz="1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308304" y="2116013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2060"/>
                </a:solidFill>
              </a:rPr>
              <a:t>Údaje nad sloupci vyjadřují  procenta </a:t>
            </a:r>
            <a:br>
              <a:rPr lang="cs-CZ" sz="1200" b="1" dirty="0" smtClean="0">
                <a:solidFill>
                  <a:srgbClr val="002060"/>
                </a:solidFill>
              </a:rPr>
            </a:br>
            <a:r>
              <a:rPr lang="cs-CZ" sz="1200" b="1" dirty="0" smtClean="0">
                <a:solidFill>
                  <a:srgbClr val="002060"/>
                </a:solidFill>
              </a:rPr>
              <a:t>vítězné ceny vůči předpokládané hodnotě zakázky (inzerátu)</a:t>
            </a:r>
            <a:endParaRPr lang="cs-CZ" sz="1200" b="1" dirty="0">
              <a:solidFill>
                <a:srgbClr val="00206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43808" y="3409255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E57200"/>
                </a:solidFill>
              </a:rPr>
              <a:t>49,3%</a:t>
            </a:r>
            <a:endParaRPr lang="cs-CZ" sz="1400" b="1" dirty="0">
              <a:solidFill>
                <a:srgbClr val="E572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779912" y="342900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E57200"/>
                </a:solidFill>
              </a:rPr>
              <a:t>58,8%</a:t>
            </a:r>
            <a:endParaRPr lang="cs-CZ" sz="1400" b="1" dirty="0">
              <a:solidFill>
                <a:srgbClr val="E572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44008" y="456138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E57200"/>
                </a:solidFill>
              </a:rPr>
              <a:t>38,8%</a:t>
            </a:r>
            <a:endParaRPr lang="cs-CZ" sz="1400" b="1" dirty="0">
              <a:solidFill>
                <a:srgbClr val="E572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80112" y="465313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E57200"/>
                </a:solidFill>
              </a:rPr>
              <a:t>59,6%</a:t>
            </a:r>
            <a:endParaRPr lang="cs-CZ" sz="1400" b="1" dirty="0">
              <a:solidFill>
                <a:srgbClr val="E572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516216" y="43651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E57200"/>
                </a:solidFill>
              </a:rPr>
              <a:t>57,6%</a:t>
            </a:r>
            <a:endParaRPr lang="cs-CZ" sz="1400" b="1" dirty="0">
              <a:solidFill>
                <a:srgbClr val="E572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183560" y="6093296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i="1" dirty="0" smtClean="0"/>
              <a:t>Srovnání užší vs. otevřená řízení zdroj: www.</a:t>
            </a:r>
            <a:r>
              <a:rPr lang="cs-CZ" sz="1000" b="1" i="1" dirty="0" err="1" smtClean="0"/>
              <a:t>isvzus.cz</a:t>
            </a:r>
            <a:r>
              <a:rPr lang="cs-CZ" sz="1000" b="1" i="1" dirty="0" smtClean="0"/>
              <a:t> </a:t>
            </a:r>
            <a:endParaRPr lang="cs-CZ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0655" y="688769"/>
            <a:ext cx="7091745" cy="535531"/>
          </a:xfrm>
        </p:spPr>
        <p:txBody>
          <a:bodyPr/>
          <a:lstStyle/>
          <a:p>
            <a:r>
              <a:rPr lang="cs-CZ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Program</a:t>
            </a:r>
            <a:endParaRPr lang="cs-CZ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115616" y="1484783"/>
          <a:ext cx="7236000" cy="3744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6000"/>
              </a:tblGrid>
              <a:tr h="576065">
                <a:tc>
                  <a:txBody>
                    <a:bodyPr/>
                    <a:lstStyle/>
                    <a:p>
                      <a:r>
                        <a:rPr lang="cs-CZ" sz="24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Téma</a:t>
                      </a:r>
                      <a:endParaRPr lang="cs-CZ" sz="2400" b="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r>
                        <a:rPr lang="cs-CZ" sz="2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Uzavření „Kauzy cedule“</a:t>
                      </a:r>
                    </a:p>
                  </a:txBody>
                  <a:tcPr anchor="ctr"/>
                </a:tc>
              </a:tr>
              <a:tr h="792000">
                <a:tc>
                  <a:txBody>
                    <a:bodyPr/>
                    <a:lstStyle/>
                    <a:p>
                      <a:r>
                        <a:rPr lang="cs-CZ" sz="2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Skanska kvalifikační s.r.o.</a:t>
                      </a:r>
                      <a:endParaRPr lang="cs-CZ" sz="24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92000">
                <a:tc>
                  <a:txBody>
                    <a:bodyPr/>
                    <a:lstStyle/>
                    <a:p>
                      <a:r>
                        <a:rPr lang="cs-CZ" sz="2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Příklady – finanční kritéria / nefinanční kritéria</a:t>
                      </a:r>
                      <a:endParaRPr lang="cs-CZ" sz="24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92000">
                <a:tc>
                  <a:txBody>
                    <a:bodyPr/>
                    <a:lstStyle/>
                    <a:p>
                      <a:r>
                        <a:rPr lang="cs-CZ" sz="2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Prostor pro Vaše dotazy</a:t>
                      </a:r>
                      <a:endParaRPr lang="cs-CZ" sz="24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cs-CZ" dirty="0" smtClean="0"/>
              <a:t>Uzavření „Kauzy cedule“</a:t>
            </a:r>
            <a:endParaRPr lang="cs-CZ" dirty="0"/>
          </a:p>
        </p:txBody>
      </p:sp>
      <p:pic>
        <p:nvPicPr>
          <p:cNvPr id="4" name="Obrázek 3" descr="DSC00259.jpg"/>
          <p:cNvPicPr>
            <a:picLocks noChangeAspect="1"/>
          </p:cNvPicPr>
          <p:nvPr/>
        </p:nvPicPr>
        <p:blipFill>
          <a:blip r:embed="rId2" cstate="print"/>
          <a:srcRect t="19550" b="5901"/>
          <a:stretch>
            <a:fillRect/>
          </a:stretch>
        </p:blipFill>
        <p:spPr>
          <a:xfrm>
            <a:off x="0" y="1340768"/>
            <a:ext cx="9144000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4987"/>
          </a:xfrm>
        </p:spPr>
        <p:txBody>
          <a:bodyPr/>
          <a:lstStyle/>
          <a:p>
            <a:r>
              <a:rPr lang="cs-CZ" dirty="0" smtClean="0"/>
              <a:t>Proč </a:t>
            </a:r>
            <a:r>
              <a:rPr lang="cs-CZ" b="1" dirty="0" smtClean="0"/>
              <a:t>„Skanska kvalifikační s.r.o.“?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1074739" y="1556792"/>
            <a:ext cx="7241678" cy="460429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Vypisují se užší výběrová řízení, kde jako </a:t>
            </a:r>
            <a:r>
              <a:rPr lang="cs-CZ" sz="2800" dirty="0" err="1" smtClean="0"/>
              <a:t>prekvalifikační</a:t>
            </a:r>
            <a:r>
              <a:rPr lang="cs-CZ" sz="2800" dirty="0" smtClean="0"/>
              <a:t> podmínky jsou používány poměrové ekonomické ukazatele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Způsob vyhodnocení </a:t>
            </a:r>
            <a:r>
              <a:rPr lang="cs-CZ" sz="2800" dirty="0" smtClean="0"/>
              <a:t>těchto ukazatelů však </a:t>
            </a:r>
            <a:r>
              <a:rPr lang="cs-CZ" sz="2800" b="1" dirty="0" smtClean="0"/>
              <a:t>popírá</a:t>
            </a:r>
            <a:r>
              <a:rPr lang="cs-CZ" sz="2800" dirty="0" smtClean="0"/>
              <a:t> ekonomickou logiku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Skanska proto zakládá novou společnost, přes </a:t>
            </a:r>
            <a:r>
              <a:rPr lang="cs-CZ" sz="2800" b="1" dirty="0" smtClean="0"/>
              <a:t>kterou se bude hlásit do užších veřejných výběrových řízení</a:t>
            </a:r>
            <a:r>
              <a:rPr lang="cs-CZ" sz="2800" dirty="0" smtClean="0"/>
              <a:t>, a zároveň oficiálně upozorňuje na tento paradox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5436096" y="3564305"/>
            <a:ext cx="2880320" cy="13681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--------------------------------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</a:rPr>
              <a:t>2,0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72408" y="3564305"/>
            <a:ext cx="1475656" cy="13681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----------------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</a:rPr>
              <a:t>50,0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cs-CZ" dirty="0" smtClean="0"/>
              <a:t>Kritéria – Jak to funguje…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043608" y="1692097"/>
            <a:ext cx="4536504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Např. ukazatel: </a:t>
            </a:r>
            <a:r>
              <a:rPr lang="cs-CZ" sz="2800" b="1" dirty="0" smtClean="0">
                <a:solidFill>
                  <a:schemeClr val="tx1"/>
                </a:solidFill>
              </a:rPr>
              <a:t>Likvidita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115616" y="522048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Vyhodnocení</a:t>
            </a:r>
            <a:endParaRPr lang="cs-CZ" sz="2400" b="1" dirty="0"/>
          </a:p>
        </p:txBody>
      </p:sp>
      <p:sp>
        <p:nvSpPr>
          <p:cNvPr id="16" name="Zaoblený obdélník 15"/>
          <p:cNvSpPr/>
          <p:nvPr/>
        </p:nvSpPr>
        <p:spPr>
          <a:xfrm>
            <a:off x="1115616" y="4178319"/>
            <a:ext cx="2376264" cy="75413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Více než 1,5 </a:t>
            </a:r>
            <a:br>
              <a:rPr lang="cs-CZ" sz="1600" b="1" dirty="0" smtClean="0">
                <a:solidFill>
                  <a:schemeClr val="tx1"/>
                </a:solidFill>
              </a:rPr>
            </a:br>
            <a:r>
              <a:rPr lang="cs-CZ" sz="1600" b="1" dirty="0" smtClean="0">
                <a:solidFill>
                  <a:schemeClr val="tx1"/>
                </a:solidFill>
              </a:rPr>
              <a:t>zdravá </a:t>
            </a:r>
            <a:r>
              <a:rPr lang="cs-CZ" sz="1600" b="1" dirty="0" err="1" smtClean="0">
                <a:solidFill>
                  <a:schemeClr val="tx1"/>
                </a:solidFill>
              </a:rPr>
              <a:t>fir</a:t>
            </a:r>
            <a:r>
              <a:rPr lang="en-US" sz="1600" b="1" dirty="0" smtClean="0">
                <a:solidFill>
                  <a:schemeClr val="tx1"/>
                </a:solidFill>
              </a:rPr>
              <a:t>m</a:t>
            </a:r>
            <a:r>
              <a:rPr lang="cs-CZ" sz="1600" b="1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cs-CZ" sz="1400" b="1" dirty="0" smtClean="0">
                <a:solidFill>
                  <a:srgbClr val="E57200"/>
                </a:solidFill>
              </a:rPr>
              <a:t>dle ekonomické praxe</a:t>
            </a:r>
            <a:endParaRPr lang="cs-CZ" sz="1400" b="1" dirty="0">
              <a:solidFill>
                <a:srgbClr val="E5720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1080120" y="2556193"/>
            <a:ext cx="8100392" cy="64807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>
                <a:solidFill>
                  <a:schemeClr val="tx1"/>
                </a:solidFill>
              </a:rPr>
              <a:t>Oběžná aktiva		</a:t>
            </a:r>
            <a:r>
              <a:rPr lang="cs-CZ" sz="2000" b="1" dirty="0" smtClean="0">
                <a:solidFill>
                  <a:schemeClr val="tx1"/>
                </a:solidFill>
              </a:rPr>
              <a:t>100 Kč		   1 000 </a:t>
            </a:r>
            <a:r>
              <a:rPr lang="cs-CZ" sz="2000" b="1" dirty="0" err="1" smtClean="0">
                <a:solidFill>
                  <a:schemeClr val="tx1"/>
                </a:solidFill>
              </a:rPr>
              <a:t>000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000</a:t>
            </a:r>
            <a:r>
              <a:rPr lang="cs-CZ" sz="2000" b="1" dirty="0" smtClean="0">
                <a:solidFill>
                  <a:schemeClr val="tx1"/>
                </a:solidFill>
              </a:rPr>
              <a:t> Kč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1080120" y="3276273"/>
            <a:ext cx="8100392" cy="64807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 smtClean="0">
                <a:solidFill>
                  <a:schemeClr val="tx1"/>
                </a:solidFill>
              </a:rPr>
              <a:t>Krátkodobé závazky	    </a:t>
            </a:r>
            <a:r>
              <a:rPr lang="cs-CZ" sz="2000" b="1" dirty="0" smtClean="0">
                <a:solidFill>
                  <a:schemeClr val="tx1"/>
                </a:solidFill>
              </a:rPr>
              <a:t>2 Kč		      500 000 </a:t>
            </a:r>
            <a:r>
              <a:rPr lang="cs-CZ" sz="2000" b="1" dirty="0" err="1" smtClean="0">
                <a:solidFill>
                  <a:schemeClr val="tx1"/>
                </a:solidFill>
              </a:rPr>
              <a:t>000</a:t>
            </a:r>
            <a:r>
              <a:rPr lang="cs-CZ" sz="2000" b="1" dirty="0" smtClean="0">
                <a:solidFill>
                  <a:schemeClr val="tx1"/>
                </a:solidFill>
              </a:rPr>
              <a:t> Kč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491880" y="5148481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E57200"/>
                </a:solidFill>
              </a:rPr>
              <a:t>=100 bodů</a:t>
            </a:r>
            <a:endParaRPr lang="cs-CZ" sz="2800" b="1" dirty="0">
              <a:solidFill>
                <a:srgbClr val="E572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084168" y="5148481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E57200"/>
                </a:solidFill>
              </a:rPr>
              <a:t>=4 body</a:t>
            </a:r>
            <a:endParaRPr lang="cs-CZ" sz="2800" b="1" dirty="0">
              <a:solidFill>
                <a:srgbClr val="E57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0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4987"/>
          </a:xfrm>
        </p:spPr>
        <p:txBody>
          <a:bodyPr/>
          <a:lstStyle/>
          <a:p>
            <a:pPr eaLnBrk="1" hangingPunct="1"/>
            <a:r>
              <a:rPr lang="cs-CZ" smtClean="0"/>
              <a:t>Skanska kvalifikační s.r.o.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1115616" y="1268413"/>
            <a:ext cx="7631509" cy="5040312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pl-PL" b="1" dirty="0" smtClean="0"/>
              <a:t>Zapsána k 1.6.2011 do obchodního rejstříku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cs-CZ" sz="1800" b="1" dirty="0" smtClean="0"/>
          </a:p>
          <a:p>
            <a:pPr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cs-CZ" sz="2000" dirty="0" smtClean="0"/>
              <a:t>Jednatelé:		Ing. Michal Jurka, JUDr. Ondřej Navrkal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cs-CZ" sz="2000" dirty="0" smtClean="0"/>
              <a:t>Způsob jednání: 	oba jednatelé společně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cs-CZ" sz="2000" dirty="0" smtClean="0"/>
              <a:t>Základní kapitál: 	200.000 Kč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cs-CZ" sz="2000" dirty="0" smtClean="0"/>
              <a:t>Jediný společník: 	</a:t>
            </a:r>
            <a:r>
              <a:rPr lang="cs-CZ" sz="2000" dirty="0" err="1" smtClean="0"/>
              <a:t>Skanska</a:t>
            </a:r>
            <a:r>
              <a:rPr lang="cs-CZ" sz="2000" dirty="0" smtClean="0"/>
              <a:t> a.s.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cs-CZ" sz="2000" dirty="0" smtClean="0"/>
              <a:t>Předmět podnikání:	provádění staveb, jejich změn </a:t>
            </a:r>
            <a:br>
              <a:rPr lang="cs-CZ" sz="2000" dirty="0" smtClean="0"/>
            </a:br>
            <a:r>
              <a:rPr lang="cs-CZ" sz="2000" dirty="0" smtClean="0"/>
              <a:t>			a odstraňování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cs-CZ" sz="2000" dirty="0" smtClean="0"/>
              <a:t>				projektová činnost ve výstavbě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cs-CZ" sz="2000" dirty="0" smtClean="0"/>
              <a:t>				výroba, obchod a služby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cs-CZ" sz="1400" b="1" dirty="0" smtClean="0"/>
          </a:p>
          <a:p>
            <a:pPr marL="342900" lvl="1" indent="-342900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cs-CZ" sz="1400" b="1" dirty="0" smtClean="0"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1144929"/>
          </a:xfrm>
        </p:spPr>
        <p:txBody>
          <a:bodyPr/>
          <a:lstStyle/>
          <a:p>
            <a:r>
              <a:rPr lang="cs-CZ" kern="1200" dirty="0" smtClean="0">
                <a:solidFill>
                  <a:schemeClr val="dk1"/>
                </a:solidFill>
              </a:rPr>
              <a:t>Příklady – finanční kritéria</a:t>
            </a:r>
            <a:br>
              <a:rPr lang="cs-CZ" kern="1200" dirty="0" smtClean="0">
                <a:solidFill>
                  <a:schemeClr val="dk1"/>
                </a:solidFill>
              </a:rPr>
            </a:br>
            <a:r>
              <a:rPr lang="cs-CZ" sz="2000" b="1" dirty="0" smtClean="0"/>
              <a:t> „Infrastruktura lokality bývalých kasáren Šternberk“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4738" y="1844824"/>
            <a:ext cx="7704137" cy="431626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b="1" dirty="0" smtClean="0"/>
              <a:t>Název</a:t>
            </a:r>
            <a:r>
              <a:rPr lang="cs-CZ" dirty="0" smtClean="0"/>
              <a:t>: 		</a:t>
            </a:r>
            <a:br>
              <a:rPr lang="cs-CZ" dirty="0" smtClean="0"/>
            </a:br>
            <a:r>
              <a:rPr lang="cs-CZ" dirty="0" smtClean="0"/>
              <a:t>Infrastruktura lokality bývalých kasáren Šternberk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Zadavatel</a:t>
            </a:r>
            <a:r>
              <a:rPr lang="cs-CZ" dirty="0" smtClean="0"/>
              <a:t>:	</a:t>
            </a:r>
            <a:br>
              <a:rPr lang="cs-CZ" dirty="0" smtClean="0"/>
            </a:br>
            <a:r>
              <a:rPr lang="cs-CZ" dirty="0" smtClean="0"/>
              <a:t>Město Šternberk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Předmět plnění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smtClean="0"/>
              <a:t>Stavební práce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Vypsaná cena (předpokládaná hodnota)</a:t>
            </a:r>
            <a:r>
              <a:rPr lang="cs-CZ" dirty="0" smtClean="0"/>
              <a:t>:  </a:t>
            </a:r>
            <a:br>
              <a:rPr lang="cs-CZ" dirty="0" smtClean="0"/>
            </a:br>
            <a:r>
              <a:rPr lang="cs-CZ" dirty="0" smtClean="0"/>
              <a:t>75 000 </a:t>
            </a:r>
            <a:r>
              <a:rPr lang="cs-CZ" dirty="0" err="1" smtClean="0"/>
              <a:t>000</a:t>
            </a:r>
            <a:r>
              <a:rPr lang="cs-CZ" dirty="0" smtClean="0"/>
              <a:t> Kč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812530"/>
          </a:xfrm>
        </p:spPr>
        <p:txBody>
          <a:bodyPr/>
          <a:lstStyle/>
          <a:p>
            <a:r>
              <a:rPr lang="cs-CZ" kern="1200" dirty="0" smtClean="0">
                <a:solidFill>
                  <a:schemeClr val="dk1"/>
                </a:solidFill>
              </a:rPr>
              <a:t>Příklady – finanční kritéria</a:t>
            </a:r>
            <a:br>
              <a:rPr lang="cs-CZ" kern="1200" dirty="0" smtClean="0">
                <a:solidFill>
                  <a:schemeClr val="dk1"/>
                </a:solidFill>
              </a:rPr>
            </a:br>
            <a:r>
              <a:rPr lang="cs-CZ" sz="2000" b="1" dirty="0" smtClean="0"/>
              <a:t>„Infrastruktura lokality bývalých kasáren Šternberk“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4738" y="1772816"/>
            <a:ext cx="7704137" cy="4388272"/>
          </a:xfrm>
        </p:spPr>
        <p:txBody>
          <a:bodyPr/>
          <a:lstStyle/>
          <a:p>
            <a:pPr>
              <a:buNone/>
            </a:pPr>
            <a:r>
              <a:rPr lang="cs-CZ" sz="1600" b="1" dirty="0" smtClean="0"/>
              <a:t>Ekonomické kvalifikační předpoklady/ kritéria pro omezení počtu zájemců</a:t>
            </a:r>
            <a:r>
              <a:rPr lang="cs-CZ" sz="1600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K prokázání ekonomických a finančních kvalifikačních předpokladů zadavatel požadoval předložení prosté kopie poslední zpracované rozvahy a výkazu zisku a ztrát podle zvláštních předpisů za poslední účetní období s ověřením příslušného finančního úřadu. </a:t>
            </a:r>
            <a:br>
              <a:rPr lang="cs-CZ" sz="1600" dirty="0" smtClean="0"/>
            </a:br>
            <a:r>
              <a:rPr lang="cs-CZ" sz="1600" dirty="0" smtClean="0"/>
              <a:t>Za minimální úroveň ekonomických ukazatelů zadavatel označil úroveň:</a:t>
            </a:r>
            <a:br>
              <a:rPr lang="cs-CZ" sz="1600" dirty="0" smtClean="0"/>
            </a:br>
            <a:endParaRPr lang="cs-CZ" sz="1600" dirty="0" smtClean="0"/>
          </a:p>
          <a:p>
            <a:pPr lvl="1">
              <a:buFont typeface="Arial" pitchFamily="34" charset="0"/>
              <a:buChar char="•"/>
            </a:pPr>
            <a:r>
              <a:rPr lang="cs-CZ" sz="1600" b="1" dirty="0" smtClean="0"/>
              <a:t>Minimální hodnota celkové likvidity ………1.7</a:t>
            </a:r>
          </a:p>
          <a:p>
            <a:pPr lvl="1">
              <a:buFont typeface="Arial" pitchFamily="34" charset="0"/>
              <a:buChar char="•"/>
            </a:pPr>
            <a:r>
              <a:rPr lang="cs-CZ" sz="1600" b="1" dirty="0" smtClean="0"/>
              <a:t>Celková zadluženost nesmí přesáhnout.…...50%</a:t>
            </a:r>
          </a:p>
          <a:p>
            <a:pPr lvl="1">
              <a:buFont typeface="Arial" pitchFamily="34" charset="0"/>
              <a:buChar char="•"/>
            </a:pPr>
            <a:r>
              <a:rPr lang="cs-CZ" sz="1600" b="1" dirty="0" smtClean="0"/>
              <a:t>Minimální hodnota pro Altmanovo </a:t>
            </a:r>
            <a:r>
              <a:rPr lang="cs-CZ" sz="1600" b="1" dirty="0" err="1" smtClean="0"/>
              <a:t>score</a:t>
            </a:r>
            <a:r>
              <a:rPr lang="cs-CZ" sz="1600" b="1" dirty="0" smtClean="0"/>
              <a:t>….5,0 </a:t>
            </a:r>
            <a:br>
              <a:rPr lang="cs-CZ" sz="1600" b="1" dirty="0" smtClean="0"/>
            </a:br>
            <a:r>
              <a:rPr lang="cs-CZ" sz="1300" dirty="0" smtClean="0"/>
              <a:t>(</a:t>
            </a:r>
            <a:r>
              <a:rPr lang="cs-CZ" sz="1300" i="1" dirty="0" smtClean="0"/>
              <a:t>Altmanova analýza je bankrotní model založený na poměrových ukazatelích)</a:t>
            </a:r>
          </a:p>
          <a:p>
            <a:pPr lvl="1">
              <a:buNone/>
            </a:pPr>
            <a:endParaRPr lang="cs-CZ" sz="1300" dirty="0" smtClean="0"/>
          </a:p>
          <a:p>
            <a:pPr>
              <a:buFont typeface="Arial" pitchFamily="34" charset="0"/>
              <a:buChar char="•"/>
            </a:pPr>
            <a:r>
              <a:rPr lang="cs-CZ" sz="1600" b="1" dirty="0" smtClean="0"/>
              <a:t>Tyto ekonomické ukazatele </a:t>
            </a:r>
            <a:r>
              <a:rPr lang="cs-CZ" sz="1600" b="1" smtClean="0"/>
              <a:t>pak </a:t>
            </a:r>
            <a:r>
              <a:rPr lang="cs-CZ" sz="1600" b="1" smtClean="0"/>
              <a:t>sloužily </a:t>
            </a:r>
            <a:r>
              <a:rPr lang="cs-CZ" sz="1600" b="1" dirty="0" smtClean="0"/>
              <a:t>i jako kritéria pro omezení počtu zájemců, kdy zadavatel stanovil, že počet zájemců omezí na 5. </a:t>
            </a:r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812530"/>
          </a:xfrm>
        </p:spPr>
        <p:txBody>
          <a:bodyPr/>
          <a:lstStyle/>
          <a:p>
            <a:r>
              <a:rPr lang="cs-CZ" kern="1200" dirty="0" smtClean="0">
                <a:solidFill>
                  <a:schemeClr val="dk1"/>
                </a:solidFill>
              </a:rPr>
              <a:t>Příklady – finanční kritéria</a:t>
            </a:r>
            <a:br>
              <a:rPr lang="cs-CZ" kern="1200" dirty="0" smtClean="0">
                <a:solidFill>
                  <a:schemeClr val="dk1"/>
                </a:solidFill>
              </a:rPr>
            </a:br>
            <a:r>
              <a:rPr lang="cs-CZ" sz="2000" b="1" dirty="0" smtClean="0"/>
              <a:t>„Infrastruktura lokality bývalých kasáren Šternberk“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1800" b="1" dirty="0" smtClean="0"/>
              <a:t>Důvody našich pochybností</a:t>
            </a:r>
            <a:r>
              <a:rPr lang="cs-CZ" sz="1800" dirty="0" smtClean="0"/>
              <a:t>: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 smtClean="0"/>
              <a:t>Ekonomické kvalifikační předpoklady mají sloužit k tomu, aby zadavatel měl jistotu, </a:t>
            </a:r>
            <a:br>
              <a:rPr lang="cs-CZ" sz="1400" dirty="0" smtClean="0"/>
            </a:br>
            <a:r>
              <a:rPr lang="cs-CZ" sz="1400" dirty="0" smtClean="0"/>
              <a:t>že uzavře smlouvu s dodavatelem, jehož finanční situace umožňuje (zaručuje), že bude schopen dostát smluvních závazkům (Jinými slovy, že jeho ekonomická situace zaručuje, </a:t>
            </a:r>
            <a:br>
              <a:rPr lang="cs-CZ" sz="1400" dirty="0" smtClean="0"/>
            </a:br>
            <a:r>
              <a:rPr lang="cs-CZ" sz="1400" dirty="0" smtClean="0"/>
              <a:t>že neskončí v insolvenci do konce záruční doby).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b="1" dirty="0" smtClean="0"/>
              <a:t>Vzhledem</a:t>
            </a:r>
            <a:r>
              <a:rPr lang="cs-CZ" sz="1400" dirty="0" smtClean="0"/>
              <a:t> </a:t>
            </a:r>
            <a:r>
              <a:rPr lang="cs-CZ" sz="1400" b="1" dirty="0" smtClean="0"/>
              <a:t>k tomu, že největší stavební společnosti v ČR tyto ekonomické ukazatele nesplňují, jedná se o zcela nepřiměřený požadavek.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 smtClean="0"/>
              <a:t>Protože ale není podmínkou, aby  dodavatel  společně s těmito poměrovými ukazateli splňoval i nějaký objemový ukazatel, (např. obrat, referenční stavby), dochází tak k situaci, že velké stavební společnosti s mnohaletou tradicí a miliardovými obraty nejsou z pohledu zadavatel dostatečně ekonomicky stabilní, zatímco s.r.o., které se na trhu pohybuje právě </a:t>
            </a:r>
            <a:br>
              <a:rPr lang="cs-CZ" sz="1400" dirty="0" smtClean="0"/>
            </a:br>
            <a:r>
              <a:rPr lang="cs-CZ" sz="1400" dirty="0" smtClean="0"/>
              <a:t>3 účetní období, tyto ekonomické předpoklady splní.  </a:t>
            </a:r>
            <a:r>
              <a:rPr lang="cs-CZ" sz="1400" baseline="30000" dirty="0" smtClean="0"/>
              <a:t> </a:t>
            </a:r>
            <a:endParaRPr lang="cs-CZ" sz="1400" dirty="0" smtClean="0"/>
          </a:p>
          <a:p>
            <a:pPr lvl="0">
              <a:buFont typeface="Arial" pitchFamily="34" charset="0"/>
              <a:buChar char="•"/>
            </a:pPr>
            <a:r>
              <a:rPr lang="cs-CZ" sz="1400" dirty="0" smtClean="0"/>
              <a:t>Tato diskriminace je ještě umocněna tím, že ekonomické ukazatele mají sloužit jako kritéria pro omezení počtu zájemců</a:t>
            </a:r>
            <a:r>
              <a:rPr lang="cs-CZ" sz="1400" b="1" dirty="0" smtClean="0"/>
              <a:t>. 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b="1" dirty="0" smtClean="0"/>
              <a:t>Praxe je tedy taková, že velká stavební společnost si vezme buď subdodavatele, nebo podá společnou nabídku s jiným dodavatel, který tato kritéria splňuje.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200" i="1" dirty="0" smtClean="0"/>
              <a:t>Údaje zjištěné a zjistitelné ze Sbírky listin Obchodního rejstříku</a:t>
            </a:r>
            <a:r>
              <a:rPr lang="cs-CZ" sz="1400" dirty="0" smtClean="0"/>
              <a:t>. 	</a:t>
            </a:r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6">
  <a:themeElements>
    <a:clrScheme name="Skanska white light blue 1">
      <a:dk1>
        <a:srgbClr val="002551"/>
      </a:dk1>
      <a:lt1>
        <a:srgbClr val="FFFFFF"/>
      </a:lt1>
      <a:dk2>
        <a:srgbClr val="002551"/>
      </a:dk2>
      <a:lt2>
        <a:srgbClr val="B0B0B0"/>
      </a:lt2>
      <a:accent1>
        <a:srgbClr val="008BD0"/>
      </a:accent1>
      <a:accent2>
        <a:srgbClr val="002551"/>
      </a:accent2>
      <a:accent3>
        <a:srgbClr val="FFFFFF"/>
      </a:accent3>
      <a:accent4>
        <a:srgbClr val="001E44"/>
      </a:accent4>
      <a:accent5>
        <a:srgbClr val="AAC4E4"/>
      </a:accent5>
      <a:accent6>
        <a:srgbClr val="002049"/>
      </a:accent6>
      <a:hlink>
        <a:srgbClr val="E87603"/>
      </a:hlink>
      <a:folHlink>
        <a:srgbClr val="C5BAA9"/>
      </a:folHlink>
    </a:clrScheme>
    <a:fontScheme name="Skanska white light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anska white light blue 1">
        <a:dk1>
          <a:srgbClr val="002551"/>
        </a:dk1>
        <a:lt1>
          <a:srgbClr val="FFFFFF"/>
        </a:lt1>
        <a:dk2>
          <a:srgbClr val="002551"/>
        </a:dk2>
        <a:lt2>
          <a:srgbClr val="B0B0B0"/>
        </a:lt2>
        <a:accent1>
          <a:srgbClr val="008BD0"/>
        </a:accent1>
        <a:accent2>
          <a:srgbClr val="002551"/>
        </a:accent2>
        <a:accent3>
          <a:srgbClr val="FFFFFF"/>
        </a:accent3>
        <a:accent4>
          <a:srgbClr val="001E44"/>
        </a:accent4>
        <a:accent5>
          <a:srgbClr val="AAC4E4"/>
        </a:accent5>
        <a:accent6>
          <a:srgbClr val="002049"/>
        </a:accent6>
        <a:hlink>
          <a:srgbClr val="E87603"/>
        </a:hlink>
        <a:folHlink>
          <a:srgbClr val="C5BA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Motiv6</Template>
  <TotalTime>726</TotalTime>
  <Words>306</Words>
  <Application>Microsoft Office PowerPoint</Application>
  <PresentationFormat>Předvádění na obrazovce (4:3)</PresentationFormat>
  <Paragraphs>120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Motiv6</vt:lpstr>
      <vt:lpstr>„Skanska kvalifikační“</vt:lpstr>
      <vt:lpstr>Program</vt:lpstr>
      <vt:lpstr>Uzavření „Kauzy cedule“</vt:lpstr>
      <vt:lpstr>Proč „Skanska kvalifikační s.r.o.“?</vt:lpstr>
      <vt:lpstr>Kritéria – Jak to funguje… </vt:lpstr>
      <vt:lpstr>Skanska kvalifikační s.r.o.</vt:lpstr>
      <vt:lpstr>Příklady – finanční kritéria  „Infrastruktura lokality bývalých kasáren Šternberk“ </vt:lpstr>
      <vt:lpstr>Příklady – finanční kritéria „Infrastruktura lokality bývalých kasáren Šternberk“</vt:lpstr>
      <vt:lpstr>Příklady – finanční kritéria „Infrastruktura lokality bývalých kasáren Šternberk“</vt:lpstr>
      <vt:lpstr>Příklady – finanční kritéria „Infrastruktura lokality bývalých kasáren Šternberk“</vt:lpstr>
      <vt:lpstr>Příklady – omezení počtu účastníků losem „Letiště Čáslav “</vt:lpstr>
      <vt:lpstr>Příklady – omezení počtu účastníků losem „Letiště Čáslav “</vt:lpstr>
      <vt:lpstr>Příklady – omezení počtu účastníků losem „Letiště Čáslav “</vt:lpstr>
      <vt:lpstr>Příklady – omezení počtu účastníků losem „Letiště Čáslav “</vt:lpstr>
      <vt:lpstr>Jaký to může mít efekt?  Cena užších výběrových řízení </vt:lpstr>
      <vt:lpstr>Jaký to může mít efekt?  Cena otevřených výběrových řízení </vt:lpstr>
    </vt:vector>
  </TitlesOfParts>
  <Company>Skanska Servis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„Reklamační kauzy“ z pohledu Skanska a.s.</dc:title>
  <dc:creator>Skanska CZ a.s.</dc:creator>
  <cp:lastModifiedBy>lucie.lankova</cp:lastModifiedBy>
  <cp:revision>98</cp:revision>
  <dcterms:created xsi:type="dcterms:W3CDTF">2011-03-23T11:36:38Z</dcterms:created>
  <dcterms:modified xsi:type="dcterms:W3CDTF">2011-06-06T14:29:01Z</dcterms:modified>
</cp:coreProperties>
</file>