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35"/>
  </p:notesMasterIdLst>
  <p:handoutMasterIdLst>
    <p:handoutMasterId r:id="rId36"/>
  </p:handoutMasterIdLst>
  <p:sldIdLst>
    <p:sldId id="257" r:id="rId2"/>
    <p:sldId id="273" r:id="rId3"/>
    <p:sldId id="266" r:id="rId4"/>
    <p:sldId id="268" r:id="rId5"/>
    <p:sldId id="302" r:id="rId6"/>
    <p:sldId id="383" r:id="rId7"/>
    <p:sldId id="288" r:id="rId8"/>
    <p:sldId id="291" r:id="rId9"/>
    <p:sldId id="388" r:id="rId10"/>
    <p:sldId id="351" r:id="rId11"/>
    <p:sldId id="270" r:id="rId12"/>
    <p:sldId id="352" r:id="rId13"/>
    <p:sldId id="271" r:id="rId14"/>
    <p:sldId id="353" r:id="rId15"/>
    <p:sldId id="272" r:id="rId16"/>
    <p:sldId id="354" r:id="rId17"/>
    <p:sldId id="275" r:id="rId18"/>
    <p:sldId id="350" r:id="rId19"/>
    <p:sldId id="337" r:id="rId20"/>
    <p:sldId id="336" r:id="rId21"/>
    <p:sldId id="335" r:id="rId22"/>
    <p:sldId id="390" r:id="rId23"/>
    <p:sldId id="380" r:id="rId24"/>
    <p:sldId id="328" r:id="rId25"/>
    <p:sldId id="311" r:id="rId26"/>
    <p:sldId id="389" r:id="rId27"/>
    <p:sldId id="323" r:id="rId28"/>
    <p:sldId id="382" r:id="rId29"/>
    <p:sldId id="381" r:id="rId30"/>
    <p:sldId id="378" r:id="rId31"/>
    <p:sldId id="379" r:id="rId32"/>
    <p:sldId id="298" r:id="rId33"/>
    <p:sldId id="369" r:id="rId34"/>
  </p:sldIdLst>
  <p:sldSz cx="9144000" cy="6858000" type="screen4x3"/>
  <p:notesSz cx="7099300" cy="10234613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2"/>
        </a:solidFill>
        <a:latin typeface="Humnst777 BT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2"/>
        </a:solidFill>
        <a:latin typeface="Humnst777 BT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2"/>
        </a:solidFill>
        <a:latin typeface="Humnst777 BT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2"/>
        </a:solidFill>
        <a:latin typeface="Humnst777 BT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2"/>
        </a:solidFill>
        <a:latin typeface="Humnst777 BT" pitchFamily="34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2"/>
        </a:solidFill>
        <a:latin typeface="Humnst777 BT" pitchFamily="34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2"/>
        </a:solidFill>
        <a:latin typeface="Humnst777 BT" pitchFamily="34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2"/>
        </a:solidFill>
        <a:latin typeface="Humnst777 BT" pitchFamily="34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2"/>
        </a:solidFill>
        <a:latin typeface="Humnst777 B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55"/>
    <a:srgbClr val="FF0000"/>
    <a:srgbClr val="245B40"/>
    <a:srgbClr val="7DB956"/>
    <a:srgbClr val="56AA52"/>
    <a:srgbClr val="FFFF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37" autoAdjust="0"/>
  </p:normalViewPr>
  <p:slideViewPr>
    <p:cSldViewPr>
      <p:cViewPr>
        <p:scale>
          <a:sx n="90" d="100"/>
          <a:sy n="90" d="100"/>
        </p:scale>
        <p:origin x="-749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74" tIns="47736" rIns="95474" bIns="47736" numCol="1" anchor="t" anchorCtr="0" compatLnSpc="1">
            <a:prstTxWarp prst="textNoShape">
              <a:avLst/>
            </a:prstTxWarp>
          </a:bodyPr>
          <a:lstStyle>
            <a:lvl1pPr defTabSz="954018">
              <a:defRPr sz="1200"/>
            </a:lvl1pPr>
          </a:lstStyle>
          <a:p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5" y="0"/>
            <a:ext cx="3074987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74" tIns="47736" rIns="95474" bIns="47736" numCol="1" anchor="t" anchorCtr="0" compatLnSpc="1">
            <a:prstTxWarp prst="textNoShape">
              <a:avLst/>
            </a:prstTxWarp>
          </a:bodyPr>
          <a:lstStyle>
            <a:lvl1pPr algn="r" defTabSz="954018">
              <a:defRPr sz="1200"/>
            </a:lvl1pPr>
          </a:lstStyle>
          <a:p>
            <a:endParaRPr lang="en-US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1"/>
            <a:ext cx="3074988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74" tIns="47736" rIns="95474" bIns="47736" numCol="1" anchor="b" anchorCtr="0" compatLnSpc="1">
            <a:prstTxWarp prst="textNoShape">
              <a:avLst/>
            </a:prstTxWarp>
          </a:bodyPr>
          <a:lstStyle>
            <a:lvl1pPr defTabSz="954018">
              <a:defRPr sz="1200"/>
            </a:lvl1pPr>
          </a:lstStyle>
          <a:p>
            <a:endParaRPr lang="en-US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5" y="9721851"/>
            <a:ext cx="3074987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74" tIns="47736" rIns="95474" bIns="47736" numCol="1" anchor="b" anchorCtr="0" compatLnSpc="1">
            <a:prstTxWarp prst="textNoShape">
              <a:avLst/>
            </a:prstTxWarp>
          </a:bodyPr>
          <a:lstStyle>
            <a:lvl1pPr algn="r" defTabSz="954018">
              <a:defRPr sz="1200"/>
            </a:lvl1pPr>
          </a:lstStyle>
          <a:p>
            <a:fld id="{6EB5EC96-E4E6-4829-BB4F-522D7ADEFF5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258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74" tIns="47736" rIns="95474" bIns="47736" numCol="1" anchor="t" anchorCtr="0" compatLnSpc="1">
            <a:prstTxWarp prst="textNoShape">
              <a:avLst/>
            </a:prstTxWarp>
          </a:bodyPr>
          <a:lstStyle>
            <a:lvl1pPr defTabSz="954018">
              <a:defRPr sz="1200"/>
            </a:lvl1pPr>
          </a:lstStyle>
          <a:p>
            <a:endParaRPr lang="fi-FI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5" y="0"/>
            <a:ext cx="3074987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74" tIns="47736" rIns="95474" bIns="47736" numCol="1" anchor="t" anchorCtr="0" compatLnSpc="1">
            <a:prstTxWarp prst="textNoShape">
              <a:avLst/>
            </a:prstTxWarp>
          </a:bodyPr>
          <a:lstStyle>
            <a:lvl1pPr algn="r" defTabSz="954018">
              <a:defRPr sz="1200"/>
            </a:lvl1pPr>
          </a:lstStyle>
          <a:p>
            <a:endParaRPr lang="fi-FI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1" y="4860926"/>
            <a:ext cx="52070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74" tIns="47736" rIns="95474" bIns="477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1"/>
            <a:ext cx="3074988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74" tIns="47736" rIns="95474" bIns="47736" numCol="1" anchor="b" anchorCtr="0" compatLnSpc="1">
            <a:prstTxWarp prst="textNoShape">
              <a:avLst/>
            </a:prstTxWarp>
          </a:bodyPr>
          <a:lstStyle>
            <a:lvl1pPr defTabSz="954018">
              <a:defRPr sz="1200"/>
            </a:lvl1pPr>
          </a:lstStyle>
          <a:p>
            <a:endParaRPr lang="fi-FI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5" y="9721851"/>
            <a:ext cx="3074987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74" tIns="47736" rIns="95474" bIns="47736" numCol="1" anchor="b" anchorCtr="0" compatLnSpc="1">
            <a:prstTxWarp prst="textNoShape">
              <a:avLst/>
            </a:prstTxWarp>
          </a:bodyPr>
          <a:lstStyle>
            <a:lvl1pPr algn="r" defTabSz="954018">
              <a:defRPr sz="1200"/>
            </a:lvl1pPr>
          </a:lstStyle>
          <a:p>
            <a:fld id="{2C9DEF7E-A61E-4E3C-A8E7-37F22B72E455}" type="slidenum">
              <a:rPr lang="fi-FI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4903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F128A0-89A8-4F93-BB8F-7B215AC7DD1F}" type="slidenum">
              <a:rPr lang="fi-FI"/>
              <a:pPr/>
              <a:t>1</a:t>
            </a:fld>
            <a:endParaRPr lang="fi-FI" dirty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2F5A7-57C7-4255-B034-99F7792B2D4F}" type="slidenum">
              <a:rPr lang="fi-FI"/>
              <a:pPr/>
              <a:t>11</a:t>
            </a:fld>
            <a:endParaRPr lang="fi-FI" dirty="0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C2CF33-8899-417B-A852-D432B46C8ACE}" type="slidenum">
              <a:rPr lang="fi-FI"/>
              <a:pPr/>
              <a:t>12</a:t>
            </a:fld>
            <a:endParaRPr lang="fi-FI" dirty="0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B863F5-EB15-4C04-9EBB-7FDCB5BD2AD7}" type="slidenum">
              <a:rPr lang="fi-FI"/>
              <a:pPr/>
              <a:t>13</a:t>
            </a:fld>
            <a:endParaRPr lang="fi-FI" dirty="0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7C9233-D68E-46FA-B21E-6FB64F6FEA88}" type="slidenum">
              <a:rPr lang="fi-FI"/>
              <a:pPr/>
              <a:t>14</a:t>
            </a:fld>
            <a:endParaRPr lang="fi-FI" dirty="0"/>
          </a:p>
        </p:txBody>
      </p:sp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797119-A07F-4C4A-B30E-11EE49FE860E}" type="slidenum">
              <a:rPr lang="fi-FI"/>
              <a:pPr/>
              <a:t>15</a:t>
            </a:fld>
            <a:endParaRPr lang="fi-FI" dirty="0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4FD84F-0034-4853-8741-D955A7BDE30E}" type="slidenum">
              <a:rPr lang="fi-FI"/>
              <a:pPr/>
              <a:t>16</a:t>
            </a:fld>
            <a:endParaRPr lang="fi-FI" dirty="0"/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676FC5-7DD9-448E-9C92-1AB460E8E364}" type="slidenum">
              <a:rPr lang="fi-FI"/>
              <a:pPr/>
              <a:t>17</a:t>
            </a:fld>
            <a:endParaRPr lang="fi-FI" dirty="0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FB4013-0679-4C61-A62A-146D3E6E0DE7}" type="slidenum">
              <a:rPr lang="fi-FI"/>
              <a:pPr/>
              <a:t>18</a:t>
            </a:fld>
            <a:endParaRPr lang="fi-FI" dirty="0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333B28-66E4-4BFE-B109-AF95FDA6A96D}" type="slidenum">
              <a:rPr lang="fi-FI"/>
              <a:pPr/>
              <a:t>19</a:t>
            </a:fld>
            <a:endParaRPr lang="fi-FI" dirty="0"/>
          </a:p>
        </p:txBody>
      </p:sp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B02A41-366F-4864-A3E4-60354F992141}" type="slidenum">
              <a:rPr lang="fi-FI"/>
              <a:pPr/>
              <a:t>20</a:t>
            </a:fld>
            <a:endParaRPr lang="fi-FI" dirty="0"/>
          </a:p>
        </p:txBody>
      </p:sp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42A966-2367-40B8-9011-7BD976E1E5F2}" type="slidenum">
              <a:rPr lang="fi-FI"/>
              <a:pPr/>
              <a:t>2</a:t>
            </a:fld>
            <a:endParaRPr lang="fi-FI" dirty="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87EF1-CF89-4809-AC48-C39B83C2C69F}" type="slidenum">
              <a:rPr lang="fi-FI"/>
              <a:pPr/>
              <a:t>21</a:t>
            </a:fld>
            <a:endParaRPr lang="fi-FI" dirty="0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87EF1-CF89-4809-AC48-C39B83C2C69F}" type="slidenum">
              <a:rPr lang="fi-FI"/>
              <a:pPr/>
              <a:t>22</a:t>
            </a:fld>
            <a:endParaRPr lang="fi-FI" dirty="0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5E4968-8A04-4E2E-8019-34EBDC3EF4B6}" type="slidenum">
              <a:rPr lang="fi-FI"/>
              <a:pPr/>
              <a:t>24</a:t>
            </a:fld>
            <a:endParaRPr lang="fi-FI" dirty="0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EF17E8-AD6E-45B1-BEE0-92E6F30BE9BE}" type="slidenum">
              <a:rPr lang="fi-FI"/>
              <a:pPr/>
              <a:t>25</a:t>
            </a:fld>
            <a:endParaRPr lang="fi-FI" dirty="0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A5B5B0-E4DD-421E-87E7-B7C4C8A6AD11}" type="slidenum">
              <a:rPr lang="fi-FI"/>
              <a:pPr/>
              <a:t>26</a:t>
            </a:fld>
            <a:endParaRPr lang="fi-FI" dirty="0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DE929F-BE25-412E-9485-A016395E835F}" type="slidenum">
              <a:rPr lang="fi-FI"/>
              <a:pPr/>
              <a:t>30</a:t>
            </a:fld>
            <a:endParaRPr lang="fi-FI" dirty="0"/>
          </a:p>
        </p:txBody>
      </p:sp>
      <p:sp>
        <p:nvSpPr>
          <p:cNvPr id="43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6C9693-DFC1-46A0-BB63-6F93CB636B11}" type="slidenum">
              <a:rPr lang="fi-FI"/>
              <a:pPr/>
              <a:t>31</a:t>
            </a:fld>
            <a:endParaRPr lang="fi-FI" dirty="0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6C9693-DFC1-46A0-BB63-6F93CB636B11}" type="slidenum">
              <a:rPr lang="fi-FI"/>
              <a:pPr/>
              <a:t>32</a:t>
            </a:fld>
            <a:endParaRPr lang="fi-FI" dirty="0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C75472-07AB-4C64-8D30-8E85F2EAEE8D}" type="slidenum">
              <a:rPr lang="fi-FI"/>
              <a:pPr/>
              <a:t>33</a:t>
            </a:fld>
            <a:endParaRPr lang="fi-FI" dirty="0"/>
          </a:p>
        </p:txBody>
      </p:sp>
      <p:sp>
        <p:nvSpPr>
          <p:cNvPr id="39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EF8BDD-4A57-443B-866D-0B73C988D4D9}" type="slidenum">
              <a:rPr lang="fi-FI"/>
              <a:pPr/>
              <a:t>3</a:t>
            </a:fld>
            <a:endParaRPr lang="fi-FI" dirty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A4043-54B7-4480-8F28-562D717AD97D}" type="slidenum">
              <a:rPr lang="fi-FI"/>
              <a:pPr/>
              <a:t>4</a:t>
            </a:fld>
            <a:endParaRPr lang="fi-FI" dirty="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7CB2B6-3242-45F8-8DDA-89FB937953F1}" type="slidenum">
              <a:rPr lang="fi-FI"/>
              <a:pPr/>
              <a:t>5</a:t>
            </a:fld>
            <a:endParaRPr lang="fi-FI" dirty="0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C293A7-6E7E-49BE-92A2-B1D8A0262C82}" type="slidenum">
              <a:rPr lang="fi-FI"/>
              <a:pPr/>
              <a:t>7</a:t>
            </a:fld>
            <a:endParaRPr lang="fi-FI" dirty="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DE6DA6-C35C-4550-B338-E710B714C878}" type="slidenum">
              <a:rPr lang="fi-FI"/>
              <a:pPr/>
              <a:t>8</a:t>
            </a:fld>
            <a:endParaRPr lang="fi-FI" dirty="0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 i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1pPr>
            <a:lvl2pPr marL="769919" indent="-296123">
              <a:defRPr sz="1200" b="1" i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2pPr>
            <a:lvl3pPr marL="1184491" indent="-236898">
              <a:defRPr sz="1200" b="1" i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3pPr>
            <a:lvl4pPr marL="1658287" indent="-236898">
              <a:defRPr sz="1200" b="1" i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4pPr>
            <a:lvl5pPr marL="2132084" indent="-236898">
              <a:defRPr sz="1200" b="1" i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5pPr>
            <a:lvl6pPr marL="2605880" indent="-236898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6pPr>
            <a:lvl7pPr marL="3079676" indent="-236898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7pPr>
            <a:lvl8pPr marL="3553473" indent="-236898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8pPr>
            <a:lvl9pPr marL="4027269" indent="-236898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4C7D0115-2165-4ED8-A36B-F7A536022881}" type="slidenum">
              <a:rPr lang="fi-FI" altLang="fi-FI" b="0" i="0" smtClean="0">
                <a:solidFill>
                  <a:srgbClr val="1F497D"/>
                </a:solidFill>
                <a:latin typeface="Humnst777 BT" pitchFamily="34" charset="0"/>
              </a:rPr>
              <a:pPr/>
              <a:t>9</a:t>
            </a:fld>
            <a:endParaRPr lang="fi-FI" altLang="fi-FI" b="0" i="0" smtClean="0">
              <a:solidFill>
                <a:srgbClr val="1F497D"/>
              </a:solidFill>
              <a:latin typeface="Humnst777 BT" pitchFamily="34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i-FI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F9856E-07A6-4DCE-815A-F43B3C7F7F8B}" type="slidenum">
              <a:rPr lang="fi-FI"/>
              <a:pPr/>
              <a:t>10</a:t>
            </a:fld>
            <a:endParaRPr lang="fi-FI" dirty="0"/>
          </a:p>
        </p:txBody>
      </p:sp>
      <p:sp>
        <p:nvSpPr>
          <p:cNvPr id="3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4688" y="2971800"/>
            <a:ext cx="7772400" cy="990600"/>
          </a:xfrm>
        </p:spPr>
        <p:txBody>
          <a:bodyPr/>
          <a:lstStyle>
            <a:lvl1pPr>
              <a:lnSpc>
                <a:spcPct val="90000"/>
              </a:lnSpc>
              <a:defRPr sz="32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noProof="0" smtClean="0"/>
              <a:t>CLICK TO EDIT MASTER TITLE STYLE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2688" y="3733800"/>
            <a:ext cx="7275512" cy="800100"/>
          </a:xfrm>
        </p:spPr>
        <p:txBody>
          <a:bodyPr/>
          <a:lstStyle>
            <a:lvl1pPr marL="0" indent="0" algn="r">
              <a:lnSpc>
                <a:spcPct val="90000"/>
              </a:lnSpc>
              <a:defRPr sz="2400"/>
            </a:lvl1pPr>
          </a:lstStyle>
          <a:p>
            <a:pPr lvl="0"/>
            <a:r>
              <a:rPr lang="fi-FI" noProof="0" smtClean="0"/>
              <a:t>Click to edit Master subtitle style</a:t>
            </a:r>
          </a:p>
        </p:txBody>
      </p:sp>
      <p:sp>
        <p:nvSpPr>
          <p:cNvPr id="417796" name="Rectangle 4"/>
          <p:cNvSpPr>
            <a:spLocks noChangeArrowheads="1"/>
          </p:cNvSpPr>
          <p:nvPr/>
        </p:nvSpPr>
        <p:spPr bwMode="auto">
          <a:xfrm>
            <a:off x="0" y="0"/>
            <a:ext cx="381000" cy="1752600"/>
          </a:xfrm>
          <a:prstGeom prst="rect">
            <a:avLst/>
          </a:prstGeom>
          <a:solidFill>
            <a:srgbClr val="56AA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dirty="0"/>
          </a:p>
        </p:txBody>
      </p:sp>
      <p:sp>
        <p:nvSpPr>
          <p:cNvPr id="417797" name="Rectangle 5"/>
          <p:cNvSpPr>
            <a:spLocks noChangeArrowheads="1"/>
          </p:cNvSpPr>
          <p:nvPr/>
        </p:nvSpPr>
        <p:spPr bwMode="auto">
          <a:xfrm>
            <a:off x="0" y="1752600"/>
            <a:ext cx="381000" cy="5105400"/>
          </a:xfrm>
          <a:prstGeom prst="rect">
            <a:avLst/>
          </a:prstGeom>
          <a:solidFill>
            <a:srgbClr val="003E3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dirty="0"/>
          </a:p>
        </p:txBody>
      </p:sp>
      <p:pic>
        <p:nvPicPr>
          <p:cNvPr id="417798" name="Picture 6" descr="kt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63" y="304800"/>
            <a:ext cx="1036637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7799" name="AutoShape 7"/>
          <p:cNvSpPr>
            <a:spLocks noChangeArrowheads="1"/>
          </p:cNvSpPr>
          <p:nvPr/>
        </p:nvSpPr>
        <p:spPr bwMode="auto">
          <a:xfrm flipV="1">
            <a:off x="8751888" y="6400800"/>
            <a:ext cx="392112" cy="457200"/>
          </a:xfrm>
          <a:prstGeom prst="rtTriangle">
            <a:avLst/>
          </a:prstGeom>
          <a:solidFill>
            <a:srgbClr val="56AA52"/>
          </a:solidFill>
          <a:ln>
            <a:noFill/>
          </a:ln>
          <a:effectLst>
            <a:outerShdw dist="35917" dir="12299979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i-FI" dirty="0"/>
          </a:p>
        </p:txBody>
      </p:sp>
      <p:sp>
        <p:nvSpPr>
          <p:cNvPr id="417800" name="Text Box 8"/>
          <p:cNvSpPr txBox="1">
            <a:spLocks noChangeArrowheads="1"/>
          </p:cNvSpPr>
          <p:nvPr/>
        </p:nvSpPr>
        <p:spPr bwMode="auto">
          <a:xfrm>
            <a:off x="6248400" y="5943600"/>
            <a:ext cx="2209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fi-FI" sz="1400" dirty="0">
                <a:solidFill>
                  <a:srgbClr val="56AA52"/>
                </a:solidFill>
              </a:rPr>
              <a:t>KTI Kiinteistötieto Oy</a:t>
            </a:r>
          </a:p>
        </p:txBody>
      </p:sp>
      <p:pic>
        <p:nvPicPr>
          <p:cNvPr id="417801" name="Picture 9" descr="slog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2895600" cy="22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7802" name="Rectangle 10"/>
          <p:cNvSpPr>
            <a:spLocks noChangeArrowheads="1"/>
          </p:cNvSpPr>
          <p:nvPr/>
        </p:nvSpPr>
        <p:spPr bwMode="auto">
          <a:xfrm>
            <a:off x="-3817938" y="-1647825"/>
            <a:ext cx="1841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417803" name="Picture 11" descr="SKANSKA_RGB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229225"/>
            <a:ext cx="2027237" cy="668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Sivu</a:t>
            </a:r>
            <a:r>
              <a:rPr lang="fi-FI" sz="1000" dirty="0">
                <a:solidFill>
                  <a:schemeClr val="accent1"/>
                </a:solidFill>
              </a:rPr>
              <a:t> </a:t>
            </a:r>
            <a:fld id="{DA07F1C3-3B7A-43D2-B67C-65A2EE62CEC5}" type="slidenum">
              <a:rPr lang="fi-FI" sz="1000">
                <a:solidFill>
                  <a:schemeClr val="accent1"/>
                </a:solidFill>
              </a:rPr>
              <a:pPr/>
              <a:t>‹#›</a:t>
            </a:fld>
            <a:endParaRPr lang="fi-FI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26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6388" y="609600"/>
            <a:ext cx="1954212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2163" y="609600"/>
            <a:ext cx="5711825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Sivu</a:t>
            </a:r>
            <a:r>
              <a:rPr lang="fi-FI" sz="1000" dirty="0">
                <a:solidFill>
                  <a:schemeClr val="accent1"/>
                </a:solidFill>
              </a:rPr>
              <a:t> </a:t>
            </a:r>
            <a:fld id="{6F75E399-335B-4C4D-ACEF-8BB078CDCA9E}" type="slidenum">
              <a:rPr lang="fi-FI" sz="1000">
                <a:solidFill>
                  <a:schemeClr val="accent1"/>
                </a:solidFill>
              </a:rPr>
              <a:pPr/>
              <a:t>‹#›</a:t>
            </a:fld>
            <a:endParaRPr lang="fi-FI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548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609600"/>
            <a:ext cx="6319838" cy="727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92163" y="1844675"/>
            <a:ext cx="3832225" cy="4403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6788" y="1844675"/>
            <a:ext cx="3833812" cy="4403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968375" cy="296863"/>
          </a:xfrm>
        </p:spPr>
        <p:txBody>
          <a:bodyPr/>
          <a:lstStyle>
            <a:lvl1pPr>
              <a:defRPr/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67200" y="6248400"/>
            <a:ext cx="573088" cy="306388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Sivu</a:t>
            </a:r>
            <a:r>
              <a:rPr lang="fi-FI" sz="1000" dirty="0">
                <a:solidFill>
                  <a:schemeClr val="accent1"/>
                </a:solidFill>
              </a:rPr>
              <a:t> </a:t>
            </a:r>
            <a:fld id="{973828DD-8BE1-40C5-AA09-0ACD67A13A32}" type="slidenum">
              <a:rPr lang="fi-FI" sz="1000">
                <a:solidFill>
                  <a:schemeClr val="accent1"/>
                </a:solidFill>
              </a:rPr>
              <a:pPr/>
              <a:t>‹#›</a:t>
            </a:fld>
            <a:endParaRPr lang="fi-FI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4459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92163" y="609600"/>
            <a:ext cx="7818437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968375" cy="296863"/>
          </a:xfrm>
        </p:spPr>
        <p:txBody>
          <a:bodyPr/>
          <a:lstStyle>
            <a:lvl1pPr>
              <a:defRPr/>
            </a:lvl1pPr>
          </a:lstStyle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67200" y="6248400"/>
            <a:ext cx="573088" cy="306388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Sivu</a:t>
            </a:r>
            <a:r>
              <a:rPr lang="fi-FI" sz="1000" dirty="0">
                <a:solidFill>
                  <a:schemeClr val="accent1"/>
                </a:solidFill>
              </a:rPr>
              <a:t> </a:t>
            </a:r>
            <a:fld id="{6C051D64-0050-4AB9-85E6-C29778B6099C}" type="slidenum">
              <a:rPr lang="fi-FI" sz="1000">
                <a:solidFill>
                  <a:schemeClr val="accent1"/>
                </a:solidFill>
              </a:rPr>
              <a:pPr/>
              <a:t>‹#›</a:t>
            </a:fld>
            <a:endParaRPr lang="fi-FI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367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609600"/>
            <a:ext cx="6319838" cy="727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3" y="1844675"/>
            <a:ext cx="3832225" cy="4403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76788" y="1844675"/>
            <a:ext cx="3833812" cy="2125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76788" y="4122738"/>
            <a:ext cx="3833812" cy="2125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968375" cy="296863"/>
          </a:xfrm>
        </p:spPr>
        <p:txBody>
          <a:bodyPr/>
          <a:lstStyle>
            <a:lvl1pPr>
              <a:defRPr/>
            </a:lvl1pPr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267200" y="6248400"/>
            <a:ext cx="573088" cy="306388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Sivu</a:t>
            </a:r>
            <a:r>
              <a:rPr lang="fi-FI" sz="1000" dirty="0">
                <a:solidFill>
                  <a:schemeClr val="accent1"/>
                </a:solidFill>
              </a:rPr>
              <a:t> </a:t>
            </a:r>
            <a:fld id="{69A597F2-D1B6-4CCB-944D-FDB7354A685A}" type="slidenum">
              <a:rPr lang="fi-FI" sz="1000">
                <a:solidFill>
                  <a:schemeClr val="accent1"/>
                </a:solidFill>
              </a:rPr>
              <a:pPr/>
              <a:t>‹#›</a:t>
            </a:fld>
            <a:endParaRPr lang="fi-FI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73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Sivu</a:t>
            </a:r>
            <a:r>
              <a:rPr lang="fi-FI" sz="1000" dirty="0">
                <a:solidFill>
                  <a:schemeClr val="accent1"/>
                </a:solidFill>
              </a:rPr>
              <a:t> </a:t>
            </a:r>
            <a:fld id="{8DD1850A-597F-4B65-A81B-43069E24031C}" type="slidenum">
              <a:rPr lang="fi-FI" sz="1000">
                <a:solidFill>
                  <a:schemeClr val="accent1"/>
                </a:solidFill>
              </a:rPr>
              <a:pPr/>
              <a:t>‹#›</a:t>
            </a:fld>
            <a:endParaRPr lang="fi-FI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798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Sivu</a:t>
            </a:r>
            <a:r>
              <a:rPr lang="fi-FI" sz="1000" dirty="0">
                <a:solidFill>
                  <a:schemeClr val="accent1"/>
                </a:solidFill>
              </a:rPr>
              <a:t> </a:t>
            </a:r>
            <a:fld id="{41CFEE08-6603-4102-A51B-3A785EF5D468}" type="slidenum">
              <a:rPr lang="fi-FI" sz="1000">
                <a:solidFill>
                  <a:schemeClr val="accent1"/>
                </a:solidFill>
              </a:rPr>
              <a:pPr/>
              <a:t>‹#›</a:t>
            </a:fld>
            <a:endParaRPr lang="fi-FI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40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3" y="1844675"/>
            <a:ext cx="3832225" cy="4403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6788" y="1844675"/>
            <a:ext cx="3833812" cy="4403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Sivu</a:t>
            </a:r>
            <a:r>
              <a:rPr lang="fi-FI" sz="1000" dirty="0">
                <a:solidFill>
                  <a:schemeClr val="accent1"/>
                </a:solidFill>
              </a:rPr>
              <a:t> </a:t>
            </a:r>
            <a:fld id="{962E2D05-8DD5-4577-A0F5-DC0A0F2F0E48}" type="slidenum">
              <a:rPr lang="fi-FI" sz="1000">
                <a:solidFill>
                  <a:schemeClr val="accent1"/>
                </a:solidFill>
              </a:rPr>
              <a:pPr/>
              <a:t>‹#›</a:t>
            </a:fld>
            <a:endParaRPr lang="fi-FI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468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Sivu</a:t>
            </a:r>
            <a:r>
              <a:rPr lang="fi-FI" sz="1000" dirty="0">
                <a:solidFill>
                  <a:schemeClr val="accent1"/>
                </a:solidFill>
              </a:rPr>
              <a:t> </a:t>
            </a:r>
            <a:fld id="{2DDDA42D-B132-4B1E-A903-764A4EAD3F4F}" type="slidenum">
              <a:rPr lang="fi-FI" sz="1000">
                <a:solidFill>
                  <a:schemeClr val="accent1"/>
                </a:solidFill>
              </a:rPr>
              <a:pPr/>
              <a:t>‹#›</a:t>
            </a:fld>
            <a:endParaRPr lang="fi-FI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383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Sivu</a:t>
            </a:r>
            <a:r>
              <a:rPr lang="fi-FI" sz="1000" dirty="0">
                <a:solidFill>
                  <a:schemeClr val="accent1"/>
                </a:solidFill>
              </a:rPr>
              <a:t> </a:t>
            </a:r>
            <a:fld id="{B59FF51B-2258-4298-AE75-57BF9CAF2F48}" type="slidenum">
              <a:rPr lang="fi-FI" sz="1000">
                <a:solidFill>
                  <a:schemeClr val="accent1"/>
                </a:solidFill>
              </a:rPr>
              <a:pPr/>
              <a:t>‹#›</a:t>
            </a:fld>
            <a:endParaRPr lang="fi-FI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123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Sivu</a:t>
            </a:r>
            <a:r>
              <a:rPr lang="fi-FI" sz="1000" dirty="0">
                <a:solidFill>
                  <a:schemeClr val="accent1"/>
                </a:solidFill>
              </a:rPr>
              <a:t> </a:t>
            </a:r>
            <a:fld id="{45B8E314-3A08-45E1-A770-B9D323DC1268}" type="slidenum">
              <a:rPr lang="fi-FI" sz="1000">
                <a:solidFill>
                  <a:schemeClr val="accent1"/>
                </a:solidFill>
              </a:rPr>
              <a:pPr/>
              <a:t>‹#›</a:t>
            </a:fld>
            <a:endParaRPr lang="fi-FI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80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Sivu</a:t>
            </a:r>
            <a:r>
              <a:rPr lang="fi-FI" sz="1000" dirty="0">
                <a:solidFill>
                  <a:schemeClr val="accent1"/>
                </a:solidFill>
              </a:rPr>
              <a:t> </a:t>
            </a:r>
            <a:fld id="{9AFC6F6F-9373-4376-B29C-845223B87C7F}" type="slidenum">
              <a:rPr lang="fi-FI" sz="1000">
                <a:solidFill>
                  <a:schemeClr val="accent1"/>
                </a:solidFill>
              </a:rPr>
              <a:pPr/>
              <a:t>‹#›</a:t>
            </a:fld>
            <a:endParaRPr lang="fi-FI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169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Sivu</a:t>
            </a:r>
            <a:r>
              <a:rPr lang="fi-FI" sz="1000" dirty="0">
                <a:solidFill>
                  <a:schemeClr val="accent1"/>
                </a:solidFill>
              </a:rPr>
              <a:t> </a:t>
            </a:r>
            <a:fld id="{62386D5C-FCAE-48FA-8C65-C068107F67F8}" type="slidenum">
              <a:rPr lang="fi-FI" sz="1000">
                <a:solidFill>
                  <a:schemeClr val="accent1"/>
                </a:solidFill>
              </a:rPr>
              <a:pPr/>
              <a:t>‹#›</a:t>
            </a:fld>
            <a:endParaRPr lang="fi-FI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50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ChangeArrowheads="1"/>
          </p:cNvSpPr>
          <p:nvPr/>
        </p:nvSpPr>
        <p:spPr bwMode="auto">
          <a:xfrm>
            <a:off x="0" y="0"/>
            <a:ext cx="381000" cy="1752600"/>
          </a:xfrm>
          <a:prstGeom prst="rect">
            <a:avLst/>
          </a:prstGeom>
          <a:solidFill>
            <a:srgbClr val="56AA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dirty="0"/>
          </a:p>
        </p:txBody>
      </p:sp>
      <p:sp>
        <p:nvSpPr>
          <p:cNvPr id="416771" name="Rectangle 3"/>
          <p:cNvSpPr>
            <a:spLocks noChangeArrowheads="1"/>
          </p:cNvSpPr>
          <p:nvPr/>
        </p:nvSpPr>
        <p:spPr bwMode="auto">
          <a:xfrm>
            <a:off x="0" y="1752600"/>
            <a:ext cx="381000" cy="5105400"/>
          </a:xfrm>
          <a:prstGeom prst="rect">
            <a:avLst/>
          </a:prstGeom>
          <a:solidFill>
            <a:srgbClr val="003E3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4F6F9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dirty="0"/>
          </a:p>
        </p:txBody>
      </p:sp>
      <p:pic>
        <p:nvPicPr>
          <p:cNvPr id="416772" name="Picture 4" descr="kti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63" y="304800"/>
            <a:ext cx="1036637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6773" name="AutoShape 5"/>
          <p:cNvSpPr>
            <a:spLocks noChangeArrowheads="1"/>
          </p:cNvSpPr>
          <p:nvPr/>
        </p:nvSpPr>
        <p:spPr bwMode="auto">
          <a:xfrm flipV="1">
            <a:off x="8751888" y="6400800"/>
            <a:ext cx="392112" cy="457200"/>
          </a:xfrm>
          <a:prstGeom prst="rtTriangle">
            <a:avLst/>
          </a:prstGeom>
          <a:solidFill>
            <a:srgbClr val="56AA52"/>
          </a:solidFill>
          <a:ln>
            <a:noFill/>
          </a:ln>
          <a:effectLst>
            <a:outerShdw dist="35917" dir="12299979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i-FI" dirty="0"/>
          </a:p>
        </p:txBody>
      </p:sp>
      <p:sp>
        <p:nvSpPr>
          <p:cNvPr id="41677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609600"/>
            <a:ext cx="6319838" cy="72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TITLE STYLE</a:t>
            </a:r>
          </a:p>
        </p:txBody>
      </p:sp>
      <p:sp>
        <p:nvSpPr>
          <p:cNvPr id="41677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2163" y="1844675"/>
            <a:ext cx="7818437" cy="440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</p:txBody>
      </p:sp>
      <p:sp>
        <p:nvSpPr>
          <p:cNvPr id="41677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248400"/>
            <a:ext cx="968375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fi-FI" dirty="0"/>
          </a:p>
        </p:txBody>
      </p:sp>
      <p:sp>
        <p:nvSpPr>
          <p:cNvPr id="41677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67200" y="6248400"/>
            <a:ext cx="573088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00">
                <a:solidFill>
                  <a:srgbClr val="75AD94"/>
                </a:solidFill>
                <a:latin typeface="+mn-lt"/>
              </a:defRPr>
            </a:lvl1pPr>
          </a:lstStyle>
          <a:p>
            <a:r>
              <a:rPr lang="fi-FI" dirty="0"/>
              <a:t>Sivu</a:t>
            </a:r>
            <a:r>
              <a:rPr lang="fi-FI" sz="1000" dirty="0">
                <a:solidFill>
                  <a:schemeClr val="accent1"/>
                </a:solidFill>
              </a:rPr>
              <a:t> </a:t>
            </a:r>
            <a:fld id="{5B653973-BEDB-4190-8747-776791CD7F21}" type="slidenum">
              <a:rPr lang="fi-FI" sz="1000">
                <a:solidFill>
                  <a:schemeClr val="accent1"/>
                </a:solidFill>
              </a:rPr>
              <a:pPr/>
              <a:t>‹#›</a:t>
            </a:fld>
            <a:endParaRPr lang="fi-FI" sz="1000" dirty="0">
              <a:solidFill>
                <a:schemeClr val="accent1"/>
              </a:solidFill>
            </a:endParaRPr>
          </a:p>
        </p:txBody>
      </p:sp>
      <p:pic>
        <p:nvPicPr>
          <p:cNvPr id="416779" name="Picture 11" descr="SKANSKA_RGB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21388"/>
            <a:ext cx="2027238" cy="66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txStyles>
    <p:titleStyle>
      <a:lvl1pPr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56AA52"/>
          </a:solidFill>
          <a:latin typeface="+mj-lt"/>
          <a:ea typeface="+mj-ea"/>
          <a:cs typeface="+mj-cs"/>
        </a:defRPr>
      </a:lvl1pPr>
      <a:lvl2pPr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56AA52"/>
          </a:solidFill>
          <a:latin typeface="Arial" charset="0"/>
        </a:defRPr>
      </a:lvl2pPr>
      <a:lvl3pPr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56AA52"/>
          </a:solidFill>
          <a:latin typeface="Arial" charset="0"/>
        </a:defRPr>
      </a:lvl3pPr>
      <a:lvl4pPr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56AA52"/>
          </a:solidFill>
          <a:latin typeface="Arial" charset="0"/>
        </a:defRPr>
      </a:lvl4pPr>
      <a:lvl5pPr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56AA52"/>
          </a:solidFill>
          <a:latin typeface="Arial" charset="0"/>
        </a:defRPr>
      </a:lvl5pPr>
      <a:lvl6pPr marL="45720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56AA52"/>
          </a:solidFill>
          <a:latin typeface="Arial" charset="0"/>
        </a:defRPr>
      </a:lvl6pPr>
      <a:lvl7pPr marL="91440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56AA52"/>
          </a:solidFill>
          <a:latin typeface="Arial" charset="0"/>
        </a:defRPr>
      </a:lvl7pPr>
      <a:lvl8pPr marL="137160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56AA52"/>
          </a:solidFill>
          <a:latin typeface="Arial" charset="0"/>
        </a:defRPr>
      </a:lvl8pPr>
      <a:lvl9pPr marL="182880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56AA52"/>
          </a:solidFill>
          <a:latin typeface="Arial" charset="0"/>
        </a:defRPr>
      </a:lvl9pPr>
    </p:titleStyle>
    <p:bodyStyle>
      <a:lvl1pPr marL="381000" indent="-381000"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buClr>
          <a:srgbClr val="7DB956"/>
        </a:buClr>
        <a:buSzPct val="65000"/>
        <a:buFont typeface="Wingdings 3" pitchFamily="18" charset="2"/>
        <a:buChar char=""/>
        <a:defRPr sz="2000">
          <a:solidFill>
            <a:schemeClr val="tx2"/>
          </a:solidFill>
          <a:latin typeface="+mn-lt"/>
          <a:ea typeface="+mn-ea"/>
          <a:cs typeface="+mn-cs"/>
        </a:defRPr>
      </a:lvl1pPr>
      <a:lvl2pPr marL="952500" indent="-381000"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buClr>
          <a:srgbClr val="5EB238"/>
        </a:buClr>
        <a:buSzPct val="65000"/>
        <a:buFont typeface="Wingdings 3" pitchFamily="18" charset="2"/>
        <a:buChar char=""/>
        <a:defRPr sz="2000">
          <a:solidFill>
            <a:schemeClr val="tx2"/>
          </a:solidFill>
          <a:latin typeface="+mn-lt"/>
        </a:defRPr>
      </a:lvl2pPr>
      <a:lvl3pPr marL="1341438" indent="-198438"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buClr>
          <a:srgbClr val="245B40"/>
        </a:buClr>
        <a:buSzPct val="65000"/>
        <a:buFont typeface="Wingdings" pitchFamily="2" charset="2"/>
        <a:defRPr sz="2000">
          <a:solidFill>
            <a:schemeClr val="tx1"/>
          </a:solidFill>
          <a:latin typeface="+mn-lt"/>
        </a:defRPr>
      </a:lvl3pPr>
      <a:lvl4pPr marL="1722438" indent="-190500"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buClr>
          <a:srgbClr val="245B40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103438" indent="-190500"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60638" indent="-190500"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3017838" indent="-190500"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75038" indent="-190500"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932238" indent="-190500"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349500"/>
            <a:ext cx="7991475" cy="1143000"/>
          </a:xfrm>
          <a:noFill/>
        </p:spPr>
        <p:txBody>
          <a:bodyPr/>
          <a:lstStyle/>
          <a:p>
            <a:r>
              <a:rPr lang="en-US" sz="2800" dirty="0"/>
              <a:t>TULEVAISUUDEN TYÖYMPÄRISTÖ </a:t>
            </a:r>
            <a:br>
              <a:rPr lang="en-US" sz="2800" dirty="0"/>
            </a:br>
            <a:r>
              <a:rPr lang="en-US" sz="2800" dirty="0"/>
              <a:t>- </a:t>
            </a:r>
            <a:r>
              <a:rPr lang="fi-FI" sz="2800" dirty="0"/>
              <a:t>BAROMETRI</a:t>
            </a:r>
            <a:r>
              <a:rPr lang="en-US" sz="2800" dirty="0"/>
              <a:t> </a:t>
            </a:r>
            <a:r>
              <a:rPr lang="en-US" sz="2800" dirty="0" smtClean="0"/>
              <a:t>2015</a:t>
            </a:r>
            <a:endParaRPr lang="en-US" sz="28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933825"/>
            <a:ext cx="7275513" cy="800100"/>
          </a:xfrm>
          <a:noFill/>
        </p:spPr>
        <p:txBody>
          <a:bodyPr/>
          <a:lstStyle/>
          <a:p>
            <a:pPr>
              <a:lnSpc>
                <a:spcPct val="70000"/>
              </a:lnSpc>
            </a:pPr>
            <a:r>
              <a:rPr lang="fi-FI" dirty="0"/>
              <a:t> Keskeiset </a:t>
            </a:r>
            <a:r>
              <a:rPr lang="fi-FI" dirty="0" smtClean="0"/>
              <a:t>tulokset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1839" y="404813"/>
            <a:ext cx="5691485" cy="720725"/>
          </a:xfrm>
        </p:spPr>
        <p:txBody>
          <a:bodyPr/>
          <a:lstStyle/>
          <a:p>
            <a:r>
              <a:rPr lang="fi-FI" sz="2000" dirty="0" err="1" smtClean="0"/>
              <a:t>Monitilatoimistot</a:t>
            </a:r>
            <a:r>
              <a:rPr lang="fi-FI" sz="2000" dirty="0" smtClean="0"/>
              <a:t> kasvattavat suosiotaan</a:t>
            </a:r>
            <a:br>
              <a:rPr lang="fi-FI" sz="2000" dirty="0" smtClean="0"/>
            </a:br>
            <a:r>
              <a:rPr lang="fi-FI" sz="2000" dirty="0" smtClean="0"/>
              <a:t>- erilaisia tiloja erilaisiin työtehtäviin joustavasti ja monipuolisesti</a:t>
            </a:r>
            <a:endParaRPr lang="fi-FI" sz="2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40768"/>
            <a:ext cx="7200800" cy="4843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20" name="Rectangle 40"/>
          <p:cNvSpPr>
            <a:spLocks noGrp="1" noChangeArrowheads="1"/>
          </p:cNvSpPr>
          <p:nvPr>
            <p:ph type="title"/>
          </p:nvPr>
        </p:nvSpPr>
        <p:spPr>
          <a:xfrm>
            <a:off x="1979712" y="476672"/>
            <a:ext cx="6782223" cy="727075"/>
          </a:xfrm>
          <a:noFill/>
          <a:ln/>
        </p:spPr>
        <p:txBody>
          <a:bodyPr/>
          <a:lstStyle/>
          <a:p>
            <a:r>
              <a:rPr lang="fi-FI" sz="2000" dirty="0" smtClean="0"/>
              <a:t>Huonetoimistot jäämässä historiaan</a:t>
            </a:r>
            <a:endParaRPr lang="fi-FI" sz="2000" dirty="0"/>
          </a:p>
        </p:txBody>
      </p:sp>
      <p:grpSp>
        <p:nvGrpSpPr>
          <p:cNvPr id="46136" name="Group 56"/>
          <p:cNvGrpSpPr>
            <a:grpSpLocks/>
          </p:cNvGrpSpPr>
          <p:nvPr/>
        </p:nvGrpSpPr>
        <p:grpSpPr bwMode="auto">
          <a:xfrm>
            <a:off x="539552" y="2418382"/>
            <a:ext cx="935037" cy="2767707"/>
            <a:chOff x="384" y="502"/>
            <a:chExt cx="589" cy="2514"/>
          </a:xfrm>
        </p:grpSpPr>
        <p:sp>
          <p:nvSpPr>
            <p:cNvPr id="46137" name="Text Box 57"/>
            <p:cNvSpPr txBox="1">
              <a:spLocks noChangeArrowheads="1"/>
            </p:cNvSpPr>
            <p:nvPr/>
          </p:nvSpPr>
          <p:spPr bwMode="auto">
            <a:xfrm>
              <a:off x="384" y="502"/>
              <a:ext cx="51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i-FI" sz="1200" b="1" dirty="0">
                  <a:solidFill>
                    <a:schemeClr val="tx1"/>
                  </a:solidFill>
                </a:rPr>
                <a:t>+ kasvaa</a:t>
              </a:r>
            </a:p>
          </p:txBody>
        </p:sp>
        <p:sp>
          <p:nvSpPr>
            <p:cNvPr id="46138" name="Text Box 58"/>
            <p:cNvSpPr txBox="1">
              <a:spLocks noChangeArrowheads="1"/>
            </p:cNvSpPr>
            <p:nvPr/>
          </p:nvSpPr>
          <p:spPr bwMode="auto">
            <a:xfrm>
              <a:off x="384" y="2824"/>
              <a:ext cx="58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i-FI" sz="1200" b="1" dirty="0">
                  <a:solidFill>
                    <a:schemeClr val="tx1"/>
                  </a:solidFill>
                </a:rPr>
                <a:t>- vähenee</a:t>
              </a:r>
              <a:r>
                <a:rPr lang="fi-FI" sz="1400" b="1" dirty="0">
                  <a:solidFill>
                    <a:schemeClr val="tx1"/>
                  </a:solidFill>
                </a:rPr>
                <a:t> </a:t>
              </a:r>
            </a:p>
          </p:txBody>
        </p: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072" y="1869522"/>
            <a:ext cx="7920880" cy="4151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333375"/>
            <a:ext cx="6769100" cy="727075"/>
          </a:xfrm>
        </p:spPr>
        <p:txBody>
          <a:bodyPr/>
          <a:lstStyle/>
          <a:p>
            <a:r>
              <a:rPr lang="fi-FI" sz="2000" dirty="0" smtClean="0"/>
              <a:t>Nimetty työpiste vain harvoilla </a:t>
            </a:r>
            <a:br>
              <a:rPr lang="fi-FI" sz="2000" dirty="0" smtClean="0"/>
            </a:br>
            <a:r>
              <a:rPr lang="fi-FI" sz="2000" dirty="0" smtClean="0"/>
              <a:t>- tyhjistä työpisteistä ei haluta maksaa</a:t>
            </a:r>
            <a:endParaRPr lang="fi-FI" sz="2000" dirty="0">
              <a:solidFill>
                <a:srgbClr val="FF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26968"/>
            <a:ext cx="7478464" cy="482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234" name="Group 130"/>
          <p:cNvGrpSpPr>
            <a:grpSpLocks/>
          </p:cNvGrpSpPr>
          <p:nvPr/>
        </p:nvGrpSpPr>
        <p:grpSpPr bwMode="auto">
          <a:xfrm>
            <a:off x="769885" y="2062567"/>
            <a:ext cx="935038" cy="3198738"/>
            <a:chOff x="384" y="502"/>
            <a:chExt cx="589" cy="2514"/>
          </a:xfrm>
        </p:grpSpPr>
        <p:sp>
          <p:nvSpPr>
            <p:cNvPr id="47235" name="Text Box 131"/>
            <p:cNvSpPr txBox="1">
              <a:spLocks noChangeArrowheads="1"/>
            </p:cNvSpPr>
            <p:nvPr/>
          </p:nvSpPr>
          <p:spPr bwMode="auto">
            <a:xfrm>
              <a:off x="384" y="502"/>
              <a:ext cx="51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i-FI" sz="1200" b="1" dirty="0">
                  <a:solidFill>
                    <a:schemeClr val="tx1"/>
                  </a:solidFill>
                </a:rPr>
                <a:t>+ kasvaa</a:t>
              </a:r>
            </a:p>
          </p:txBody>
        </p:sp>
        <p:sp>
          <p:nvSpPr>
            <p:cNvPr id="47236" name="Text Box 132"/>
            <p:cNvSpPr txBox="1">
              <a:spLocks noChangeArrowheads="1"/>
            </p:cNvSpPr>
            <p:nvPr/>
          </p:nvSpPr>
          <p:spPr bwMode="auto">
            <a:xfrm>
              <a:off x="384" y="2824"/>
              <a:ext cx="58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i-FI" sz="1200" b="1" dirty="0">
                  <a:solidFill>
                    <a:schemeClr val="tx1"/>
                  </a:solidFill>
                </a:rPr>
                <a:t>- vähenee</a:t>
              </a:r>
              <a:r>
                <a:rPr lang="fi-FI" sz="1400" b="1" dirty="0">
                  <a:solidFill>
                    <a:schemeClr val="tx1"/>
                  </a:solidFill>
                </a:rPr>
                <a:t> </a:t>
              </a:r>
            </a:p>
          </p:txBody>
        </p:sp>
      </p:grpSp>
      <p:sp>
        <p:nvSpPr>
          <p:cNvPr id="47239" name="Rectangle 135"/>
          <p:cNvSpPr>
            <a:spLocks noChangeArrowheads="1"/>
          </p:cNvSpPr>
          <p:nvPr/>
        </p:nvSpPr>
        <p:spPr bwMode="auto">
          <a:xfrm>
            <a:off x="1979613" y="333375"/>
            <a:ext cx="6840537" cy="72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>
              <a:lnSpc>
                <a:spcPct val="85000"/>
              </a:lnSpc>
            </a:pPr>
            <a:r>
              <a:rPr lang="fi-FI" sz="2000" b="1" dirty="0" smtClean="0">
                <a:solidFill>
                  <a:srgbClr val="56AA52"/>
                </a:solidFill>
                <a:latin typeface="Arial" charset="0"/>
              </a:rPr>
              <a:t>Nimeämättömät työpisteet yleistyvät</a:t>
            </a:r>
          </a:p>
          <a:p>
            <a:pPr algn="r">
              <a:lnSpc>
                <a:spcPct val="85000"/>
              </a:lnSpc>
            </a:pPr>
            <a:r>
              <a:rPr lang="fi-FI" sz="2000" b="1" dirty="0" smtClean="0">
                <a:solidFill>
                  <a:srgbClr val="56AA52"/>
                </a:solidFill>
                <a:latin typeface="Arial" charset="0"/>
              </a:rPr>
              <a:t>- hiljaisten huoneiden ja puhelinkoppien tarve kasvaa</a:t>
            </a:r>
            <a:endParaRPr lang="fi-FI" sz="2000" b="1" dirty="0">
              <a:solidFill>
                <a:srgbClr val="56AA52"/>
              </a:solidFill>
              <a:latin typeface="Arial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621" y="1778609"/>
            <a:ext cx="7917023" cy="391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404813"/>
            <a:ext cx="6840538" cy="727075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fi-FI" sz="2000" dirty="0" smtClean="0"/>
              <a:t>Toimisto ja teknologia tukevat vuorovaikutusta</a:t>
            </a:r>
            <a:endParaRPr lang="fi-FI" sz="20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275" y="1196752"/>
            <a:ext cx="7565221" cy="4968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65" name="Rectangle 37"/>
          <p:cNvSpPr>
            <a:spLocks noGrp="1" noChangeArrowheads="1"/>
          </p:cNvSpPr>
          <p:nvPr>
            <p:ph type="title"/>
          </p:nvPr>
        </p:nvSpPr>
        <p:spPr>
          <a:xfrm>
            <a:off x="2051720" y="404813"/>
            <a:ext cx="6876380" cy="727075"/>
          </a:xfrm>
          <a:noFill/>
          <a:ln/>
        </p:spPr>
        <p:txBody>
          <a:bodyPr/>
          <a:lstStyle/>
          <a:p>
            <a:pPr>
              <a:lnSpc>
                <a:spcPct val="95000"/>
              </a:lnSpc>
            </a:pPr>
            <a:r>
              <a:rPr lang="fi-FI" sz="2000" dirty="0" smtClean="0"/>
              <a:t>Toimisto on kohtaamispaikka</a:t>
            </a:r>
            <a:br>
              <a:rPr lang="fi-FI" sz="2000" dirty="0" smtClean="0"/>
            </a:br>
            <a:r>
              <a:rPr lang="fi-FI" sz="2000" dirty="0" smtClean="0"/>
              <a:t>- virtuaaliset työvälineet yleistyvät</a:t>
            </a:r>
            <a:endParaRPr lang="fi-FI" sz="2000" dirty="0"/>
          </a:p>
        </p:txBody>
      </p:sp>
      <p:grpSp>
        <p:nvGrpSpPr>
          <p:cNvPr id="48160" name="Group 32"/>
          <p:cNvGrpSpPr>
            <a:grpSpLocks/>
          </p:cNvGrpSpPr>
          <p:nvPr/>
        </p:nvGrpSpPr>
        <p:grpSpPr bwMode="auto">
          <a:xfrm>
            <a:off x="681038" y="2151063"/>
            <a:ext cx="935037" cy="3208260"/>
            <a:chOff x="384" y="502"/>
            <a:chExt cx="589" cy="2514"/>
          </a:xfrm>
        </p:grpSpPr>
        <p:sp>
          <p:nvSpPr>
            <p:cNvPr id="48148" name="Text Box 20"/>
            <p:cNvSpPr txBox="1">
              <a:spLocks noChangeArrowheads="1"/>
            </p:cNvSpPr>
            <p:nvPr/>
          </p:nvSpPr>
          <p:spPr bwMode="auto">
            <a:xfrm>
              <a:off x="384" y="502"/>
              <a:ext cx="51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i-FI" sz="1200" b="1" dirty="0">
                  <a:solidFill>
                    <a:schemeClr val="tx1"/>
                  </a:solidFill>
                </a:rPr>
                <a:t>+ kasvaa</a:t>
              </a:r>
            </a:p>
          </p:txBody>
        </p:sp>
        <p:sp>
          <p:nvSpPr>
            <p:cNvPr id="48149" name="Text Box 21"/>
            <p:cNvSpPr txBox="1">
              <a:spLocks noChangeArrowheads="1"/>
            </p:cNvSpPr>
            <p:nvPr/>
          </p:nvSpPr>
          <p:spPr bwMode="auto">
            <a:xfrm>
              <a:off x="384" y="2824"/>
              <a:ext cx="58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i-FI" sz="1200" b="1" dirty="0">
                  <a:solidFill>
                    <a:schemeClr val="tx1"/>
                  </a:solidFill>
                </a:rPr>
                <a:t>- vähenee</a:t>
              </a:r>
              <a:r>
                <a:rPr lang="fi-FI" sz="1400" b="1" dirty="0">
                  <a:solidFill>
                    <a:schemeClr val="tx1"/>
                  </a:solidFill>
                </a:rPr>
                <a:t> </a:t>
              </a:r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573" y="1870059"/>
            <a:ext cx="7846079" cy="400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404813"/>
            <a:ext cx="6624638" cy="727075"/>
          </a:xfrm>
        </p:spPr>
        <p:txBody>
          <a:bodyPr/>
          <a:lstStyle/>
          <a:p>
            <a:r>
              <a:rPr lang="fi-FI" sz="2000" dirty="0" smtClean="0"/>
              <a:t>Monipaikkainen työ yleistyy</a:t>
            </a:r>
            <a:br>
              <a:rPr lang="fi-FI" sz="2000" dirty="0" smtClean="0"/>
            </a:br>
            <a:r>
              <a:rPr lang="fi-FI" sz="2000" dirty="0" smtClean="0"/>
              <a:t>- etätyöskentely voimakkaassa kasvussa</a:t>
            </a:r>
            <a:endParaRPr lang="fi-FI" sz="2000" dirty="0">
              <a:solidFill>
                <a:srgbClr val="FF0000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048" y="1196752"/>
            <a:ext cx="7143270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684213" y="2126456"/>
            <a:ext cx="8207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200" b="1" dirty="0">
                <a:solidFill>
                  <a:schemeClr val="tx1"/>
                </a:solidFill>
              </a:rPr>
              <a:t>+ kasvaa</a:t>
            </a:r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>
            <a:off x="569912" y="5473701"/>
            <a:ext cx="9350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200" b="1" dirty="0">
                <a:solidFill>
                  <a:schemeClr val="tx1"/>
                </a:solidFill>
              </a:rPr>
              <a:t>- vähenee</a:t>
            </a:r>
            <a:r>
              <a:rPr lang="fi-FI" sz="1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7390" name="Rectangle 46"/>
          <p:cNvSpPr>
            <a:spLocks noGrp="1" noChangeArrowheads="1"/>
          </p:cNvSpPr>
          <p:nvPr>
            <p:ph type="title"/>
          </p:nvPr>
        </p:nvSpPr>
        <p:spPr>
          <a:xfrm>
            <a:off x="1835696" y="404813"/>
            <a:ext cx="6913017" cy="727075"/>
          </a:xfrm>
          <a:noFill/>
          <a:ln/>
        </p:spPr>
        <p:txBody>
          <a:bodyPr/>
          <a:lstStyle/>
          <a:p>
            <a:r>
              <a:rPr lang="fi-FI" sz="2000" dirty="0" smtClean="0"/>
              <a:t>Työ ei ole sidottu aikaan eikä paikkaan</a:t>
            </a:r>
            <a:endParaRPr lang="fi-FI" sz="20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624" y="1988840"/>
            <a:ext cx="808030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060575"/>
            <a:ext cx="7772400" cy="1143000"/>
          </a:xfrm>
        </p:spPr>
        <p:txBody>
          <a:bodyPr/>
          <a:lstStyle/>
          <a:p>
            <a:r>
              <a:rPr lang="en-US" sz="2800" dirty="0"/>
              <a:t>TULEVAISUUDEN TYÖYMPÄRISTÖ </a:t>
            </a:r>
            <a:br>
              <a:rPr lang="en-US" sz="2800" dirty="0"/>
            </a:br>
            <a:r>
              <a:rPr lang="en-US" sz="2800" dirty="0"/>
              <a:t>- </a:t>
            </a:r>
            <a:r>
              <a:rPr lang="fi-FI" sz="2800" dirty="0"/>
              <a:t>BAROMETRI</a:t>
            </a:r>
            <a:r>
              <a:rPr lang="en-US" sz="2800" dirty="0"/>
              <a:t> </a:t>
            </a:r>
            <a:r>
              <a:rPr lang="en-US" sz="2800" dirty="0" smtClean="0"/>
              <a:t>2015</a:t>
            </a:r>
            <a:endParaRPr lang="fi-FI" sz="2800" dirty="0"/>
          </a:p>
        </p:txBody>
      </p:sp>
      <p:sp>
        <p:nvSpPr>
          <p:cNvPr id="346115" name="Rectangle 3"/>
          <p:cNvSpPr>
            <a:spLocks noChangeArrowheads="1"/>
          </p:cNvSpPr>
          <p:nvPr/>
        </p:nvSpPr>
        <p:spPr bwMode="auto">
          <a:xfrm>
            <a:off x="2771775" y="3500438"/>
            <a:ext cx="6048375" cy="105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81000" indent="-381000" algn="r">
              <a:lnSpc>
                <a:spcPct val="90000"/>
              </a:lnSpc>
              <a:buClr>
                <a:srgbClr val="7DB956"/>
              </a:buClr>
              <a:buSzPct val="65000"/>
              <a:buFont typeface="Wingdings 3" pitchFamily="18" charset="2"/>
              <a:buChar char=""/>
            </a:pPr>
            <a:r>
              <a:rPr lang="fi-FI" sz="1800" i="1" dirty="0" smtClean="0">
                <a:latin typeface="Arial" charset="0"/>
              </a:rPr>
              <a:t>Mitkä </a:t>
            </a:r>
            <a:r>
              <a:rPr lang="fi-FI" sz="1800" i="1" dirty="0">
                <a:latin typeface="Arial" charset="0"/>
              </a:rPr>
              <a:t>tekijät ohjaavat toimistotilojen valintaa?</a:t>
            </a:r>
          </a:p>
          <a:p>
            <a:pPr marL="381000" indent="-381000" algn="r">
              <a:lnSpc>
                <a:spcPct val="90000"/>
              </a:lnSpc>
              <a:buClr>
                <a:srgbClr val="7DB956"/>
              </a:buClr>
              <a:buSzPct val="65000"/>
              <a:buFont typeface="Wingdings 3" pitchFamily="18" charset="2"/>
              <a:buChar char=""/>
            </a:pPr>
            <a:r>
              <a:rPr lang="fi-FI" sz="1800" i="1" dirty="0">
                <a:latin typeface="Arial" charset="0"/>
              </a:rPr>
              <a:t>Panostetaanko toimistotilojen eko- ja energiatehokkuuteen?</a:t>
            </a:r>
          </a:p>
          <a:p>
            <a:pPr marL="952500" lvl="1" indent="-381000">
              <a:lnSpc>
                <a:spcPct val="115000"/>
              </a:lnSpc>
              <a:buClr>
                <a:srgbClr val="5EB238"/>
              </a:buClr>
              <a:buSzPct val="65000"/>
              <a:buFont typeface="Wingdings 3" pitchFamily="18" charset="2"/>
              <a:buNone/>
            </a:pPr>
            <a:endParaRPr lang="fi-FI" sz="1800" i="1" dirty="0">
              <a:latin typeface="Arial" charset="0"/>
            </a:endParaRPr>
          </a:p>
          <a:p>
            <a:pPr marL="381000" indent="-381000">
              <a:lnSpc>
                <a:spcPct val="90000"/>
              </a:lnSpc>
              <a:buClr>
                <a:srgbClr val="7DB956"/>
              </a:buClr>
              <a:buSzPct val="65000"/>
              <a:buFont typeface="Wingdings 3" pitchFamily="18" charset="2"/>
              <a:buChar char=""/>
            </a:pPr>
            <a:endParaRPr lang="fi-FI" sz="1800" i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1" name="Rectangle 3"/>
          <p:cNvSpPr>
            <a:spLocks noChangeArrowheads="1"/>
          </p:cNvSpPr>
          <p:nvPr/>
        </p:nvSpPr>
        <p:spPr bwMode="auto">
          <a:xfrm>
            <a:off x="3059832" y="188913"/>
            <a:ext cx="5615857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>
              <a:lnSpc>
                <a:spcPct val="85000"/>
              </a:lnSpc>
            </a:pPr>
            <a:r>
              <a:rPr lang="fi-FI" sz="2000" b="1" dirty="0" smtClean="0">
                <a:solidFill>
                  <a:srgbClr val="56AA52"/>
                </a:solidFill>
                <a:latin typeface="Arial" charset="0"/>
              </a:rPr>
              <a:t>Saavutettavuus julkisilla kulkuvälineillä koetaan tärkeäksi</a:t>
            </a:r>
          </a:p>
          <a:p>
            <a:pPr algn="r">
              <a:lnSpc>
                <a:spcPct val="85000"/>
              </a:lnSpc>
            </a:pPr>
            <a:r>
              <a:rPr lang="fi-FI" sz="2000" b="1" dirty="0" smtClean="0">
                <a:solidFill>
                  <a:srgbClr val="56AA52"/>
                </a:solidFill>
                <a:latin typeface="Arial" charset="0"/>
              </a:rPr>
              <a:t> – raideliikenteen merkitys kasvussa</a:t>
            </a:r>
            <a:endParaRPr lang="fi-FI" sz="2000" b="1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504" y="1628800"/>
            <a:ext cx="7716677" cy="4588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8135937" cy="727075"/>
          </a:xfrm>
        </p:spPr>
        <p:txBody>
          <a:bodyPr/>
          <a:lstStyle/>
          <a:p>
            <a:r>
              <a:rPr lang="fi-FI" sz="2000" dirty="0"/>
              <a:t>Taustaa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900" y="1844675"/>
            <a:ext cx="8547100" cy="4679950"/>
          </a:xfrm>
        </p:spPr>
        <p:txBody>
          <a:bodyPr/>
          <a:lstStyle/>
          <a:p>
            <a:pPr>
              <a:lnSpc>
                <a:spcPct val="105000"/>
              </a:lnSpc>
            </a:pPr>
            <a:r>
              <a:rPr lang="fi-FI" sz="1800" dirty="0"/>
              <a:t>Barometrin tavoitteena on kartoittaa pääkaupunkiseudulla toimivien yritysten toimistotilojen käyttöön liittyviä tarpeita ja preferenssejä sekä niiden kehitystä. </a:t>
            </a:r>
          </a:p>
          <a:p>
            <a:pPr>
              <a:lnSpc>
                <a:spcPct val="105000"/>
              </a:lnSpc>
            </a:pPr>
            <a:r>
              <a:rPr lang="fi-FI" sz="1800" dirty="0"/>
              <a:t>Skanskan ja KTI:n yhdessä kehittämä barometri pyrkii edistämään eri käyttäjäryhmille entistä paremmin soveltuvien toimitilojen tarjontaa. </a:t>
            </a:r>
            <a:endParaRPr lang="fi-FI" sz="1800" dirty="0" smtClean="0"/>
          </a:p>
          <a:p>
            <a:pPr>
              <a:lnSpc>
                <a:spcPct val="105000"/>
              </a:lnSpc>
            </a:pPr>
            <a:endParaRPr lang="fi-FI" sz="1050" dirty="0" smtClean="0"/>
          </a:p>
          <a:p>
            <a:pPr>
              <a:lnSpc>
                <a:spcPct val="105000"/>
              </a:lnSpc>
            </a:pPr>
            <a:r>
              <a:rPr lang="fi-FI" sz="1800" b="1" dirty="0" smtClean="0"/>
              <a:t>Barometri toteutettiin nyt jo yhdettätoista kertaa.</a:t>
            </a:r>
            <a:endParaRPr lang="fi-FI" sz="1800" b="1" dirty="0"/>
          </a:p>
          <a:p>
            <a:pPr>
              <a:lnSpc>
                <a:spcPct val="105000"/>
              </a:lnSpc>
            </a:pPr>
            <a:endParaRPr lang="fi-FI" sz="1200" b="1" i="1" dirty="0"/>
          </a:p>
          <a:p>
            <a:pPr lvl="1">
              <a:lnSpc>
                <a:spcPct val="105000"/>
              </a:lnSpc>
              <a:buFont typeface="Wingdings 3" pitchFamily="18" charset="2"/>
              <a:buNone/>
            </a:pPr>
            <a:r>
              <a:rPr lang="fi-FI" sz="1600" i="1" dirty="0">
                <a:solidFill>
                  <a:srgbClr val="245B40"/>
                </a:solidFill>
              </a:rPr>
              <a:t>Mihin suuntaan fyysinen työympäristö kehittyy?</a:t>
            </a:r>
          </a:p>
          <a:p>
            <a:pPr lvl="2">
              <a:lnSpc>
                <a:spcPct val="105000"/>
              </a:lnSpc>
            </a:pPr>
            <a:r>
              <a:rPr lang="fi-FI" sz="1600" i="1" dirty="0">
                <a:solidFill>
                  <a:srgbClr val="245B40"/>
                </a:solidFill>
              </a:rPr>
              <a:t>Millaisille tiloille ja tilaratkaisuille on kysyntää?</a:t>
            </a:r>
          </a:p>
          <a:p>
            <a:pPr lvl="1">
              <a:lnSpc>
                <a:spcPct val="105000"/>
              </a:lnSpc>
              <a:buFont typeface="Wingdings 3" pitchFamily="18" charset="2"/>
              <a:buNone/>
            </a:pPr>
            <a:r>
              <a:rPr lang="fi-FI" sz="1600" i="1" dirty="0">
                <a:solidFill>
                  <a:srgbClr val="245B40"/>
                </a:solidFill>
              </a:rPr>
              <a:t>Millaisia ominaisuuksia tiloilta vaaditaan</a:t>
            </a:r>
            <a:r>
              <a:rPr lang="fi-FI" sz="1600" i="1" dirty="0" smtClean="0">
                <a:solidFill>
                  <a:srgbClr val="245B40"/>
                </a:solidFill>
              </a:rPr>
              <a:t>?</a:t>
            </a:r>
            <a:endParaRPr lang="fi-FI" sz="1600" i="1" dirty="0">
              <a:solidFill>
                <a:srgbClr val="245B40"/>
              </a:solidFill>
            </a:endParaRPr>
          </a:p>
          <a:p>
            <a:pPr lvl="3">
              <a:lnSpc>
                <a:spcPct val="105000"/>
              </a:lnSpc>
              <a:buFont typeface="Wingdings" pitchFamily="2" charset="2"/>
              <a:buNone/>
            </a:pPr>
            <a:endParaRPr lang="fi-FI" sz="1000" i="1" dirty="0">
              <a:solidFill>
                <a:srgbClr val="245B40"/>
              </a:solidFill>
            </a:endParaRPr>
          </a:p>
          <a:p>
            <a:pPr lvl="1">
              <a:lnSpc>
                <a:spcPct val="105000"/>
              </a:lnSpc>
              <a:buFont typeface="Wingdings 3" pitchFamily="18" charset="2"/>
              <a:buNone/>
            </a:pPr>
            <a:r>
              <a:rPr lang="fi-FI" sz="1600" i="1" dirty="0">
                <a:solidFill>
                  <a:srgbClr val="245B40"/>
                </a:solidFill>
              </a:rPr>
              <a:t>Mille alueille työpaikat sijoittuvat?</a:t>
            </a:r>
          </a:p>
          <a:p>
            <a:pPr lvl="2">
              <a:lnSpc>
                <a:spcPct val="105000"/>
              </a:lnSpc>
            </a:pPr>
            <a:r>
              <a:rPr lang="fi-FI" sz="1600" i="1" dirty="0">
                <a:solidFill>
                  <a:srgbClr val="245B40"/>
                </a:solidFill>
              </a:rPr>
              <a:t>Onko yritysten sijaintipreferensseissä tapahtunut muutoksia</a:t>
            </a:r>
            <a:r>
              <a:rPr lang="fi-FI" sz="1600" i="1" dirty="0" smtClean="0">
                <a:solidFill>
                  <a:srgbClr val="245B40"/>
                </a:solidFill>
              </a:rPr>
              <a:t>?</a:t>
            </a:r>
          </a:p>
          <a:p>
            <a:pPr lvl="2">
              <a:lnSpc>
                <a:spcPct val="105000"/>
              </a:lnSpc>
            </a:pPr>
            <a:endParaRPr lang="fi-FI" sz="1600" i="1" dirty="0" smtClean="0">
              <a:solidFill>
                <a:srgbClr val="245B40"/>
              </a:solidFill>
            </a:endParaRPr>
          </a:p>
          <a:p>
            <a:pPr lvl="3">
              <a:lnSpc>
                <a:spcPct val="110000"/>
              </a:lnSpc>
              <a:buFont typeface="Wingdings" pitchFamily="2" charset="2"/>
              <a:buNone/>
            </a:pPr>
            <a:r>
              <a:rPr lang="fi-FI" sz="1600" i="1" dirty="0" smtClean="0">
                <a:solidFill>
                  <a:srgbClr val="245B40"/>
                </a:solidFill>
              </a:rPr>
              <a:t>Panostetaanko toimistotilojen eko- ja energiatehokkuuteen? </a:t>
            </a:r>
          </a:p>
          <a:p>
            <a:pPr marL="1912938" lvl="4" indent="0">
              <a:lnSpc>
                <a:spcPct val="110000"/>
              </a:lnSpc>
              <a:buNone/>
            </a:pPr>
            <a:r>
              <a:rPr lang="fi-FI" sz="1600" i="1" dirty="0" smtClean="0">
                <a:solidFill>
                  <a:srgbClr val="245B40"/>
                </a:solidFill>
              </a:rPr>
              <a:t>Miten vastuullisuus näkyy toimitilavalinnoissa?</a:t>
            </a:r>
          </a:p>
          <a:p>
            <a:pPr lvl="6">
              <a:lnSpc>
                <a:spcPct val="110000"/>
              </a:lnSpc>
              <a:buFont typeface="Wingdings" pitchFamily="2" charset="2"/>
              <a:buNone/>
            </a:pPr>
            <a:r>
              <a:rPr lang="fi-FI" sz="1600" i="1" dirty="0" smtClean="0">
                <a:solidFill>
                  <a:srgbClr val="245B40"/>
                </a:solidFill>
              </a:rPr>
              <a:t>Mikä on toimistotilojen ja työympäristöjen strateginen merkitys liiketoiminnalle?</a:t>
            </a:r>
            <a:endParaRPr lang="fi-FI" sz="1600" i="1" dirty="0">
              <a:solidFill>
                <a:srgbClr val="245B40"/>
              </a:solidFill>
            </a:endParaRPr>
          </a:p>
          <a:p>
            <a:pPr lvl="3">
              <a:lnSpc>
                <a:spcPct val="105000"/>
              </a:lnSpc>
              <a:buFont typeface="Wingdings" pitchFamily="2" charset="2"/>
              <a:buNone/>
            </a:pPr>
            <a:endParaRPr lang="fi-FI" sz="1600" i="1" dirty="0">
              <a:solidFill>
                <a:srgbClr val="245B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3" name="Rectangle 3"/>
          <p:cNvSpPr>
            <a:spLocks noChangeArrowheads="1"/>
          </p:cNvSpPr>
          <p:nvPr/>
        </p:nvSpPr>
        <p:spPr bwMode="auto">
          <a:xfrm>
            <a:off x="2123728" y="260350"/>
            <a:ext cx="6480523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>
              <a:lnSpc>
                <a:spcPct val="85000"/>
              </a:lnSpc>
            </a:pPr>
            <a:r>
              <a:rPr lang="fi-FI" sz="2000" b="1" dirty="0" smtClean="0">
                <a:solidFill>
                  <a:srgbClr val="56AA52"/>
                </a:solidFill>
                <a:latin typeface="Arial" charset="0"/>
              </a:rPr>
              <a:t>Tilakustannukset yhä tärkeämpi kriteeri tilapäätöksissä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04950"/>
            <a:ext cx="7564986" cy="446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5" name="Rectangle 3"/>
          <p:cNvSpPr>
            <a:spLocks noChangeArrowheads="1"/>
          </p:cNvSpPr>
          <p:nvPr/>
        </p:nvSpPr>
        <p:spPr bwMode="auto">
          <a:xfrm>
            <a:off x="1979712" y="0"/>
            <a:ext cx="6948967" cy="72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>
              <a:lnSpc>
                <a:spcPct val="85000"/>
              </a:lnSpc>
            </a:pPr>
            <a:r>
              <a:rPr lang="fi-FI" sz="2000" b="1" dirty="0" smtClean="0">
                <a:solidFill>
                  <a:srgbClr val="56AA52"/>
                </a:solidFill>
                <a:latin typeface="Arial" charset="0"/>
              </a:rPr>
              <a:t>Tilojen muunneltavuus, monikäyttöisyys ja tilankäytön tehokkuus korostuvat toimitilavalinnoissa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283" y="639763"/>
            <a:ext cx="6596063" cy="621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5" name="Rectangle 3"/>
          <p:cNvSpPr>
            <a:spLocks noChangeArrowheads="1"/>
          </p:cNvSpPr>
          <p:nvPr/>
        </p:nvSpPr>
        <p:spPr bwMode="auto">
          <a:xfrm>
            <a:off x="2411760" y="99792"/>
            <a:ext cx="6516919" cy="72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>
              <a:lnSpc>
                <a:spcPct val="85000"/>
              </a:lnSpc>
            </a:pPr>
            <a:r>
              <a:rPr lang="fi-FI" sz="2000" b="1" dirty="0" smtClean="0">
                <a:solidFill>
                  <a:srgbClr val="56AA52"/>
                </a:solidFill>
                <a:latin typeface="Arial" charset="0"/>
              </a:rPr>
              <a:t>Hyvällä työympäristöllä voidaan edistää organisaation suorituskykyä ja liiketoiminnallisissa tavoitteissa onnistumista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449" y="854384"/>
            <a:ext cx="7247285" cy="5742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6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/>
              <a:t>Mitä asioita tulevaisuuden toimistojen / työympäristöjen suunnittelussa tulisi ehdottomasti ottaa huomioon? </a:t>
            </a:r>
            <a:br>
              <a:rPr lang="fi-FI" sz="2000" dirty="0"/>
            </a:br>
            <a:r>
              <a:rPr lang="fi-FI" sz="2000" dirty="0"/>
              <a:t>Millaisia vaatimuksia tulevaisuuden työntekijät ja työn luonne asettaa?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3" y="1844675"/>
            <a:ext cx="7524253" cy="5013325"/>
          </a:xfrm>
        </p:spPr>
        <p:txBody>
          <a:bodyPr/>
          <a:lstStyle/>
          <a:p>
            <a:r>
              <a:rPr lang="fi-FI" sz="1800" dirty="0" smtClean="0"/>
              <a:t>Muunneltavuus - tilaratkaisut &amp; tekniikka</a:t>
            </a:r>
            <a:endParaRPr lang="fi-FI" sz="1800" dirty="0"/>
          </a:p>
          <a:p>
            <a:r>
              <a:rPr lang="fi-FI" sz="1800" dirty="0"/>
              <a:t>Tilojen </a:t>
            </a:r>
            <a:r>
              <a:rPr lang="fi-FI" sz="1800" dirty="0" smtClean="0"/>
              <a:t>monimuotoisuus - työympäristö tukee erilaisia toimintoja ja työtehtäviä sekä erilaisia mieltymyksiä tehdä töitä </a:t>
            </a:r>
          </a:p>
          <a:p>
            <a:r>
              <a:rPr lang="fi-FI" sz="1800" dirty="0" smtClean="0"/>
              <a:t>Tilojen viihtyvyys - visuaalisuus</a:t>
            </a:r>
            <a:r>
              <a:rPr lang="fi-FI" sz="1800" dirty="0"/>
              <a:t>, design, </a:t>
            </a:r>
            <a:r>
              <a:rPr lang="fi-FI" sz="1800" dirty="0" smtClean="0"/>
              <a:t>imago</a:t>
            </a:r>
          </a:p>
          <a:p>
            <a:r>
              <a:rPr lang="fi-FI" sz="1800" dirty="0" smtClean="0"/>
              <a:t>Saavutettavuus</a:t>
            </a:r>
            <a:r>
              <a:rPr lang="fi-FI" sz="1800" dirty="0"/>
              <a:t>, hyvät kulkuyhteydet</a:t>
            </a:r>
          </a:p>
          <a:p>
            <a:r>
              <a:rPr lang="fi-FI" sz="1800" dirty="0"/>
              <a:t>Joustavuus</a:t>
            </a:r>
          </a:p>
          <a:p>
            <a:r>
              <a:rPr lang="fi-FI" sz="1800" dirty="0"/>
              <a:t>Akustiset olosuhteet, </a:t>
            </a:r>
            <a:r>
              <a:rPr lang="fi-FI" sz="1800" dirty="0" smtClean="0"/>
              <a:t>äänieristys</a:t>
            </a:r>
          </a:p>
          <a:p>
            <a:r>
              <a:rPr lang="fi-FI" sz="1800" dirty="0"/>
              <a:t>Hyvät sisäolosuhteet (sisäilma, jäähdytys, lämpötila)</a:t>
            </a:r>
          </a:p>
          <a:p>
            <a:r>
              <a:rPr lang="fi-FI" sz="1800" dirty="0" smtClean="0"/>
              <a:t>Toimivat </a:t>
            </a:r>
            <a:r>
              <a:rPr lang="fi-FI" sz="1800" dirty="0"/>
              <a:t>etäyhteydet ja virtuaaliset ratkaisut, jotka tukevat työntekijöiden liikkuvuutta ja etätyötä</a:t>
            </a:r>
          </a:p>
          <a:p>
            <a:r>
              <a:rPr lang="fi-FI" sz="1800" dirty="0" smtClean="0"/>
              <a:t>Optimaalinen </a:t>
            </a:r>
            <a:r>
              <a:rPr lang="fi-FI" sz="1800" dirty="0"/>
              <a:t>tilankäyttö ja työpistemitoitus, tila- ja kustannustehokkuus</a:t>
            </a:r>
          </a:p>
          <a:p>
            <a:r>
              <a:rPr lang="fi-FI" sz="1800" dirty="0" smtClean="0"/>
              <a:t>Ryhmä- ja tiimityötä tukevat ratkaisut, kohtaamispaikat</a:t>
            </a:r>
            <a:endParaRPr lang="fi-FI" sz="1800" dirty="0"/>
          </a:p>
          <a:p>
            <a:pPr lvl="1"/>
            <a:endParaRPr lang="fi-FI" sz="1400" dirty="0" smtClean="0"/>
          </a:p>
          <a:p>
            <a:pPr lvl="1"/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6850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991475" cy="1143000"/>
          </a:xfrm>
          <a:noFill/>
        </p:spPr>
        <p:txBody>
          <a:bodyPr/>
          <a:lstStyle/>
          <a:p>
            <a:r>
              <a:rPr lang="en-US" sz="2800" dirty="0"/>
              <a:t>TULEVAISUUDEN TYÖYMPÄRISTÖ </a:t>
            </a:r>
            <a:br>
              <a:rPr lang="en-US" sz="2800" dirty="0"/>
            </a:br>
            <a:r>
              <a:rPr lang="en-US" sz="2800" dirty="0"/>
              <a:t>- </a:t>
            </a:r>
            <a:r>
              <a:rPr lang="fi-FI" sz="2800" dirty="0"/>
              <a:t>BAROMETRI</a:t>
            </a:r>
            <a:r>
              <a:rPr lang="en-US" sz="2800" dirty="0"/>
              <a:t> </a:t>
            </a:r>
            <a:r>
              <a:rPr lang="en-US" sz="2800" dirty="0" smtClean="0"/>
              <a:t>2015</a:t>
            </a:r>
            <a:endParaRPr lang="en-US" sz="2800" dirty="0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573463"/>
            <a:ext cx="7848600" cy="800100"/>
          </a:xfrm>
          <a:noFill/>
        </p:spPr>
        <p:txBody>
          <a:bodyPr/>
          <a:lstStyle/>
          <a:p>
            <a:pPr>
              <a:lnSpc>
                <a:spcPct val="115000"/>
              </a:lnSpc>
            </a:pPr>
            <a:r>
              <a:rPr lang="fi-FI" sz="1800" i="1" dirty="0"/>
              <a:t> Mille alueille työpaikat sijoittuvat?</a:t>
            </a:r>
          </a:p>
          <a:p>
            <a:pPr>
              <a:lnSpc>
                <a:spcPct val="115000"/>
              </a:lnSpc>
            </a:pPr>
            <a:r>
              <a:rPr lang="fi-FI" sz="1800" i="1" dirty="0"/>
              <a:t> Onko yritysten sijaintipreferensseissä tapahtunut muutoksia?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6012160" y="3356992"/>
            <a:ext cx="313184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i-FI" sz="1600" b="1" i="1" dirty="0" smtClean="0">
                <a:solidFill>
                  <a:srgbClr val="005355"/>
                </a:solidFill>
                <a:latin typeface="Arial" charset="0"/>
              </a:rPr>
              <a:t>* Pohjoinen </a:t>
            </a:r>
            <a:r>
              <a:rPr lang="fi-FI" sz="1600" b="1" i="1" dirty="0" err="1" smtClean="0">
                <a:solidFill>
                  <a:srgbClr val="005355"/>
                </a:solidFill>
                <a:latin typeface="Arial" charset="0"/>
              </a:rPr>
              <a:t>kanta-Helsinki</a:t>
            </a:r>
            <a:endParaRPr lang="fi-FI" sz="1600" b="1" i="1" dirty="0" smtClean="0">
              <a:solidFill>
                <a:srgbClr val="005355"/>
              </a:solidFill>
              <a:latin typeface="Arial" charset="0"/>
            </a:endParaRPr>
          </a:p>
          <a:p>
            <a:r>
              <a:rPr lang="fi-FI" sz="1600" b="1" i="1" dirty="0" smtClean="0">
                <a:solidFill>
                  <a:srgbClr val="005355"/>
                </a:solidFill>
                <a:latin typeface="Arial" charset="0"/>
              </a:rPr>
              <a:t>* Ruoholahti, Jätkäsaari</a:t>
            </a:r>
          </a:p>
          <a:p>
            <a:r>
              <a:rPr lang="fi-FI" sz="1600" b="1" i="1" dirty="0" smtClean="0">
                <a:solidFill>
                  <a:srgbClr val="005355"/>
                </a:solidFill>
                <a:latin typeface="Arial" charset="0"/>
              </a:rPr>
              <a:t>* Pohjois-Helsinki</a:t>
            </a:r>
          </a:p>
          <a:p>
            <a:r>
              <a:rPr lang="fi-FI" sz="1600" b="1" i="1" dirty="0" smtClean="0">
                <a:solidFill>
                  <a:srgbClr val="005355"/>
                </a:solidFill>
                <a:latin typeface="Arial" charset="0"/>
              </a:rPr>
              <a:t>* Läntinen Helsinki</a:t>
            </a:r>
          </a:p>
          <a:p>
            <a:endParaRPr lang="fi-FI" sz="1600" b="1" i="1" dirty="0" smtClean="0">
              <a:solidFill>
                <a:srgbClr val="245B40"/>
              </a:solidFill>
              <a:latin typeface="Arial" charset="0"/>
            </a:endParaRPr>
          </a:p>
          <a:p>
            <a:pPr marL="285750" indent="-285750">
              <a:buFont typeface="Arial" charset="0"/>
              <a:buChar char="•"/>
            </a:pPr>
            <a:endParaRPr lang="fi-FI" sz="1600" b="1" i="1" dirty="0" smtClean="0">
              <a:solidFill>
                <a:srgbClr val="245B40"/>
              </a:solidFill>
              <a:latin typeface="Arial" charset="0"/>
            </a:endParaRPr>
          </a:p>
          <a:p>
            <a:pPr marL="285750" indent="-285750">
              <a:buFont typeface="Arial" charset="0"/>
              <a:buChar char="•"/>
            </a:pPr>
            <a:endParaRPr lang="fi-FI" sz="1600" b="1" i="1" dirty="0">
              <a:solidFill>
                <a:srgbClr val="245B40"/>
              </a:solidFill>
              <a:latin typeface="Arial" charset="0"/>
            </a:endParaRPr>
          </a:p>
          <a:p>
            <a:pPr marL="285750" indent="-285750">
              <a:buFont typeface="Arial" charset="0"/>
              <a:buChar char="•"/>
            </a:pPr>
            <a:endParaRPr lang="fi-FI" sz="1600" b="1" i="1" dirty="0" smtClean="0">
              <a:solidFill>
                <a:srgbClr val="245B40"/>
              </a:solidFill>
              <a:latin typeface="Arial" charset="0"/>
            </a:endParaRPr>
          </a:p>
          <a:p>
            <a:pPr marL="285750" indent="-285750">
              <a:buFont typeface="Arial" charset="0"/>
              <a:buChar char="•"/>
            </a:pPr>
            <a:endParaRPr lang="fi-FI" sz="1600" b="1" i="1" dirty="0">
              <a:solidFill>
                <a:srgbClr val="245B40"/>
              </a:solidFill>
              <a:latin typeface="Arial" charset="0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>
          <a:xfrm>
            <a:off x="2268538" y="188913"/>
            <a:ext cx="6551612" cy="727075"/>
          </a:xfrm>
          <a:noFill/>
        </p:spPr>
        <p:txBody>
          <a:bodyPr/>
          <a:lstStyle/>
          <a:p>
            <a:pPr>
              <a:lnSpc>
                <a:spcPct val="95000"/>
              </a:lnSpc>
            </a:pPr>
            <a:r>
              <a:rPr lang="fi-FI" sz="2000" dirty="0" smtClean="0"/>
              <a:t>Soveltuvin alue </a:t>
            </a:r>
            <a:r>
              <a:rPr lang="fi-FI" sz="2000" dirty="0"/>
              <a:t>toimistotilojen </a:t>
            </a:r>
            <a:r>
              <a:rPr lang="fi-FI" sz="2000" dirty="0" smtClean="0"/>
              <a:t>sijaintipaikaksi </a:t>
            </a:r>
            <a:br>
              <a:rPr lang="fi-FI" sz="2000" dirty="0" smtClean="0"/>
            </a:br>
            <a:r>
              <a:rPr lang="fi-FI" sz="2000" dirty="0" smtClean="0"/>
              <a:t>vs. nykyinen alue</a:t>
            </a:r>
            <a:r>
              <a:rPr lang="fi-FI" sz="1400" dirty="0" smtClean="0"/>
              <a:t> </a:t>
            </a:r>
            <a:r>
              <a:rPr lang="fi-FI" sz="1400" dirty="0"/>
              <a:t>(%)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497" y="730498"/>
            <a:ext cx="6099326" cy="6127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67637" cy="727075"/>
          </a:xfrm>
        </p:spPr>
        <p:txBody>
          <a:bodyPr/>
          <a:lstStyle/>
          <a:p>
            <a:r>
              <a:rPr lang="fi-FI" sz="2000" dirty="0"/>
              <a:t>Alueluokittelu</a:t>
            </a:r>
            <a:endParaRPr lang="fi-FI" sz="2000" dirty="0">
              <a:solidFill>
                <a:srgbClr val="FF0000"/>
              </a:solidFill>
            </a:endParaRP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56792"/>
            <a:ext cx="8459788" cy="4186238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fi-FI" sz="1600" b="1" dirty="0"/>
              <a:t>Helsingin ydinkeskusta</a:t>
            </a:r>
          </a:p>
          <a:p>
            <a:pPr>
              <a:lnSpc>
                <a:spcPct val="95000"/>
              </a:lnSpc>
            </a:pPr>
            <a:r>
              <a:rPr lang="fi-FI" sz="1600" b="1" dirty="0"/>
              <a:t>Muu Helsingin niemi</a:t>
            </a:r>
            <a:r>
              <a:rPr lang="fi-FI" sz="1600" dirty="0"/>
              <a:t> (ydinkeskustan ulkopuoliset osat Kluuvista, Kampista ja Kaartinkaupungista + Katajanokka, Kruunuhaka, Ullanlinna, Punavuori, Eira)</a:t>
            </a:r>
          </a:p>
          <a:p>
            <a:pPr>
              <a:lnSpc>
                <a:spcPct val="95000"/>
              </a:lnSpc>
            </a:pPr>
            <a:r>
              <a:rPr lang="fi-FI" sz="1600" b="1" dirty="0"/>
              <a:t>Ruoholahden alueet </a:t>
            </a:r>
            <a:r>
              <a:rPr lang="fi-FI" sz="1600" dirty="0"/>
              <a:t>(Ruoholahti, Jätkäsaari)</a:t>
            </a:r>
          </a:p>
          <a:p>
            <a:pPr>
              <a:lnSpc>
                <a:spcPct val="95000"/>
              </a:lnSpc>
            </a:pPr>
            <a:r>
              <a:rPr lang="fi-FI" sz="1600" b="1" dirty="0"/>
              <a:t>Läntinen Helsinki</a:t>
            </a:r>
            <a:r>
              <a:rPr lang="fi-FI" sz="1600" dirty="0"/>
              <a:t> (Pikku-Huopalahti, Munkkiniemi, Munkkivuori, Haaga, Ruskeasuo, Pitäjänmäki, Konala, Lauttasaari)</a:t>
            </a:r>
          </a:p>
          <a:p>
            <a:pPr>
              <a:lnSpc>
                <a:spcPct val="95000"/>
              </a:lnSpc>
            </a:pPr>
            <a:r>
              <a:rPr lang="fi-FI" sz="1600" b="1" dirty="0"/>
              <a:t>Pohjoinen kanta-Helsinki</a:t>
            </a:r>
            <a:r>
              <a:rPr lang="fi-FI" sz="1600" dirty="0"/>
              <a:t> (Pasila, Ilmala, Vallila, Sörnäinen, Arabia, Vanhakaupunki, Kalasatama, Hakaniemi)</a:t>
            </a:r>
          </a:p>
          <a:p>
            <a:pPr>
              <a:lnSpc>
                <a:spcPct val="95000"/>
              </a:lnSpc>
            </a:pPr>
            <a:r>
              <a:rPr lang="fi-FI" sz="1600" b="1" dirty="0"/>
              <a:t>Itä-Helsinki</a:t>
            </a:r>
            <a:r>
              <a:rPr lang="fi-FI" sz="1600" dirty="0"/>
              <a:t> (Herttoniemi, Itäkeskus, Vuosaari)</a:t>
            </a:r>
          </a:p>
          <a:p>
            <a:pPr>
              <a:lnSpc>
                <a:spcPct val="95000"/>
              </a:lnSpc>
            </a:pPr>
            <a:r>
              <a:rPr lang="fi-FI" sz="1600" b="1" dirty="0"/>
              <a:t>Pohjois-Helsinki</a:t>
            </a:r>
            <a:r>
              <a:rPr lang="fi-FI" sz="1600" dirty="0"/>
              <a:t> (Viikki, Malmi, Käpylä, Oulunkylä)</a:t>
            </a:r>
          </a:p>
          <a:p>
            <a:pPr>
              <a:lnSpc>
                <a:spcPct val="95000"/>
              </a:lnSpc>
            </a:pPr>
            <a:r>
              <a:rPr lang="fi-FI" sz="1600" b="1" dirty="0"/>
              <a:t>Itä-Vantaa </a:t>
            </a:r>
            <a:r>
              <a:rPr lang="fi-FI" sz="1600" dirty="0"/>
              <a:t>(Hakunila, Tikkurila, Hakkila)</a:t>
            </a:r>
          </a:p>
          <a:p>
            <a:pPr>
              <a:lnSpc>
                <a:spcPct val="95000"/>
              </a:lnSpc>
            </a:pPr>
            <a:r>
              <a:rPr lang="fi-FI" sz="1600" b="1" dirty="0"/>
              <a:t>Aviapolis/Lentokentän alue</a:t>
            </a:r>
            <a:r>
              <a:rPr lang="fi-FI" sz="1600" dirty="0"/>
              <a:t> (Lentokenttä</a:t>
            </a:r>
            <a:r>
              <a:rPr lang="fi-FI" sz="1600" dirty="0" smtClean="0"/>
              <a:t>, </a:t>
            </a:r>
            <a:r>
              <a:rPr lang="fi-FI" sz="1600" dirty="0" err="1" smtClean="0"/>
              <a:t>Aviapolis-asema</a:t>
            </a:r>
            <a:r>
              <a:rPr lang="fi-FI" sz="1600" dirty="0" smtClean="0"/>
              <a:t> </a:t>
            </a:r>
            <a:r>
              <a:rPr lang="fi-FI" sz="1600" dirty="0"/>
              <a:t>Veromies, Vantaanportti, Pakkala)</a:t>
            </a:r>
          </a:p>
          <a:p>
            <a:pPr>
              <a:lnSpc>
                <a:spcPct val="95000"/>
              </a:lnSpc>
            </a:pPr>
            <a:r>
              <a:rPr lang="fi-FI" sz="1600" b="1" dirty="0"/>
              <a:t>Länsi-Vantaa</a:t>
            </a:r>
            <a:r>
              <a:rPr lang="fi-FI" sz="1600" dirty="0"/>
              <a:t> (Myyrmäki, Martinlaakso, Petikko)</a:t>
            </a:r>
          </a:p>
          <a:p>
            <a:pPr>
              <a:lnSpc>
                <a:spcPct val="95000"/>
              </a:lnSpc>
            </a:pPr>
            <a:r>
              <a:rPr lang="fi-FI" sz="1600" b="1" dirty="0"/>
              <a:t>Leppävaaran alue</a:t>
            </a:r>
            <a:r>
              <a:rPr lang="fi-FI" sz="1600" dirty="0"/>
              <a:t> (Leppävaara, Vallikallio, Perkkaa)</a:t>
            </a:r>
          </a:p>
          <a:p>
            <a:pPr>
              <a:lnSpc>
                <a:spcPct val="95000"/>
              </a:lnSpc>
            </a:pPr>
            <a:r>
              <a:rPr lang="fi-FI" sz="1600" b="1" dirty="0"/>
              <a:t>Kehä II:n alue</a:t>
            </a:r>
            <a:r>
              <a:rPr lang="fi-FI" sz="1600" dirty="0"/>
              <a:t> (Kilo, Mankkaa, Suurpelto)</a:t>
            </a:r>
          </a:p>
          <a:p>
            <a:pPr>
              <a:lnSpc>
                <a:spcPct val="95000"/>
              </a:lnSpc>
            </a:pPr>
            <a:r>
              <a:rPr lang="fi-FI" sz="1600" b="1" dirty="0"/>
              <a:t>Tapiola ympäristöineen</a:t>
            </a:r>
            <a:r>
              <a:rPr lang="fi-FI" sz="1600" dirty="0"/>
              <a:t> (Keilaniemi, Otaniemi, Tapiola)</a:t>
            </a:r>
          </a:p>
          <a:p>
            <a:pPr>
              <a:lnSpc>
                <a:spcPct val="95000"/>
              </a:lnSpc>
            </a:pPr>
            <a:r>
              <a:rPr lang="fi-FI" sz="1600" b="1" dirty="0"/>
              <a:t>Länsiväylän varsi</a:t>
            </a:r>
            <a:r>
              <a:rPr lang="fi-FI" sz="1600" dirty="0"/>
              <a:t> (Niittykumpu, Haukilahti, Olari, Matinkylä)</a:t>
            </a:r>
          </a:p>
          <a:p>
            <a:pPr>
              <a:lnSpc>
                <a:spcPct val="95000"/>
              </a:lnSpc>
            </a:pPr>
            <a:r>
              <a:rPr lang="fi-FI" sz="1600" b="1" dirty="0"/>
              <a:t>Pohjois-Espoo</a:t>
            </a:r>
            <a:r>
              <a:rPr lang="fi-FI" sz="1600" dirty="0"/>
              <a:t> (Espoon keskus, Kehä III)</a:t>
            </a:r>
          </a:p>
          <a:p>
            <a:pPr>
              <a:lnSpc>
                <a:spcPct val="95000"/>
              </a:lnSpc>
            </a:pPr>
            <a:r>
              <a:rPr lang="fi-FI" sz="1600" b="1" dirty="0"/>
              <a:t>Joku muu, mikä?</a:t>
            </a:r>
            <a:r>
              <a:rPr lang="fi-FI" sz="14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85447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4" name="Rectangle 6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67637" cy="727075"/>
          </a:xfrm>
        </p:spPr>
        <p:txBody>
          <a:bodyPr/>
          <a:lstStyle/>
          <a:p>
            <a:r>
              <a:rPr lang="fi-FI" sz="2000" dirty="0"/>
              <a:t>Alueiden vetovoimaa </a:t>
            </a:r>
            <a:r>
              <a:rPr lang="fi-FI" sz="2000" dirty="0" smtClean="0"/>
              <a:t>2015 </a:t>
            </a:r>
            <a:br>
              <a:rPr lang="fi-FI" sz="2000" dirty="0" smtClean="0"/>
            </a:br>
            <a:r>
              <a:rPr lang="fi-FI" sz="2000" dirty="0" smtClean="0"/>
              <a:t>1. soveltuvin alue</a:t>
            </a:r>
            <a:endParaRPr lang="fi-FI" sz="2000" dirty="0"/>
          </a:p>
        </p:txBody>
      </p:sp>
      <p:sp>
        <p:nvSpPr>
          <p:cNvPr id="273435" name="Text Box 27"/>
          <p:cNvSpPr txBox="1">
            <a:spLocks noChangeArrowheads="1"/>
          </p:cNvSpPr>
          <p:nvPr/>
        </p:nvSpPr>
        <p:spPr bwMode="auto">
          <a:xfrm>
            <a:off x="2345018" y="908720"/>
            <a:ext cx="6798981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i-FI" sz="1600" b="1" i="1" dirty="0" smtClean="0">
                <a:latin typeface="Arial" charset="0"/>
              </a:rPr>
              <a:t>Ruoholahti/Jätkäsaari, Pohjois-Helsinki, Muu Helsingin niemi, Tapiola ympäristöineen ja </a:t>
            </a:r>
            <a:r>
              <a:rPr lang="fi-FI" sz="1600" b="1" i="1" dirty="0" err="1" smtClean="0">
                <a:latin typeface="Arial" charset="0"/>
              </a:rPr>
              <a:t>Aviapolis/Lentokentän</a:t>
            </a:r>
            <a:r>
              <a:rPr lang="fi-FI" sz="1600" b="1" i="1" dirty="0" smtClean="0">
                <a:latin typeface="Arial" charset="0"/>
              </a:rPr>
              <a:t> alue houkuttelevat </a:t>
            </a:r>
            <a:r>
              <a:rPr lang="fi-FI" sz="1600" b="1" i="1" dirty="0">
                <a:latin typeface="Arial" charset="0"/>
              </a:rPr>
              <a:t>toimistotilankäyttäjiä </a:t>
            </a:r>
            <a:r>
              <a:rPr lang="fi-FI" sz="1600" b="1" i="1" dirty="0" smtClean="0">
                <a:latin typeface="Arial" charset="0"/>
              </a:rPr>
              <a:t>myös muilta </a:t>
            </a:r>
            <a:r>
              <a:rPr lang="fi-FI" sz="1600" b="1" i="1" dirty="0">
                <a:latin typeface="Arial" charset="0"/>
              </a:rPr>
              <a:t>alueilta. </a:t>
            </a:r>
            <a:r>
              <a:rPr lang="fi-FI" sz="1600" b="1" i="1" dirty="0" smtClean="0">
                <a:latin typeface="Arial" charset="0"/>
              </a:rPr>
              <a:t> Vastaajista 77 </a:t>
            </a:r>
            <a:r>
              <a:rPr lang="fi-FI" sz="1600" b="1" i="1" dirty="0">
                <a:latin typeface="Arial" charset="0"/>
              </a:rPr>
              <a:t>% valitsi </a:t>
            </a:r>
            <a:r>
              <a:rPr lang="fi-FI" sz="1600" b="1" i="1" dirty="0" smtClean="0">
                <a:latin typeface="Arial" charset="0"/>
              </a:rPr>
              <a:t>kuitenkin ensisijaiseksi toimistoalueeksi </a:t>
            </a:r>
            <a:r>
              <a:rPr lang="fi-FI" sz="1600" b="1" i="1" dirty="0">
                <a:latin typeface="Arial" charset="0"/>
              </a:rPr>
              <a:t>nykyisen alueen.</a:t>
            </a:r>
          </a:p>
          <a:p>
            <a:pPr>
              <a:spcBef>
                <a:spcPct val="50000"/>
              </a:spcBef>
            </a:pPr>
            <a:endParaRPr lang="en-US" sz="1600" b="1" i="1" dirty="0">
              <a:latin typeface="Arial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16832"/>
            <a:ext cx="6768752" cy="485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4" name="Rectangle 6"/>
          <p:cNvSpPr>
            <a:spLocks noGrp="1" noChangeArrowheads="1"/>
          </p:cNvSpPr>
          <p:nvPr>
            <p:ph type="title"/>
          </p:nvPr>
        </p:nvSpPr>
        <p:spPr>
          <a:xfrm>
            <a:off x="3131840" y="260350"/>
            <a:ext cx="5320010" cy="727075"/>
          </a:xfrm>
        </p:spPr>
        <p:txBody>
          <a:bodyPr/>
          <a:lstStyle/>
          <a:p>
            <a:r>
              <a:rPr lang="fi-FI" sz="2000" dirty="0"/>
              <a:t>Alueiden vetovoimaa </a:t>
            </a:r>
            <a:r>
              <a:rPr lang="fi-FI" sz="2000" dirty="0" smtClean="0"/>
              <a:t>2015  </a:t>
            </a:r>
            <a:br>
              <a:rPr lang="fi-FI" sz="2000" dirty="0" smtClean="0"/>
            </a:br>
            <a:r>
              <a:rPr lang="fi-FI" sz="2000" dirty="0" smtClean="0"/>
              <a:t>2. soveltuvin alue</a:t>
            </a:r>
            <a:endParaRPr lang="fi-FI" sz="2000" dirty="0"/>
          </a:p>
        </p:txBody>
      </p:sp>
      <p:sp>
        <p:nvSpPr>
          <p:cNvPr id="273435" name="Text Box 27"/>
          <p:cNvSpPr txBox="1">
            <a:spLocks noChangeArrowheads="1"/>
          </p:cNvSpPr>
          <p:nvPr/>
        </p:nvSpPr>
        <p:spPr bwMode="auto">
          <a:xfrm>
            <a:off x="2843808" y="981075"/>
            <a:ext cx="60486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i-FI" sz="1600" b="1" i="1" dirty="0" smtClean="0">
                <a:latin typeface="Arial" charset="0"/>
              </a:rPr>
              <a:t>Pohjoinen </a:t>
            </a:r>
            <a:r>
              <a:rPr lang="fi-FI" sz="1600" b="1" i="1" dirty="0" err="1" smtClean="0">
                <a:latin typeface="Arial" charset="0"/>
              </a:rPr>
              <a:t>kanta-Helsinki</a:t>
            </a:r>
            <a:r>
              <a:rPr lang="fi-FI" sz="1600" b="1" i="1" dirty="0">
                <a:latin typeface="Arial" charset="0"/>
              </a:rPr>
              <a:t>, Tapiola ympäristöineen </a:t>
            </a:r>
            <a:r>
              <a:rPr lang="fi-FI" sz="1600" b="1" i="1" dirty="0" smtClean="0">
                <a:latin typeface="Arial" charset="0"/>
              </a:rPr>
              <a:t>ja </a:t>
            </a:r>
            <a:r>
              <a:rPr lang="fi-FI" sz="1600" b="1" i="1" dirty="0" err="1" smtClean="0">
                <a:latin typeface="Arial" charset="0"/>
              </a:rPr>
              <a:t>Aviapolis/Lentokentän</a:t>
            </a:r>
            <a:r>
              <a:rPr lang="fi-FI" sz="1600" b="1" i="1" dirty="0" smtClean="0">
                <a:latin typeface="Arial" charset="0"/>
              </a:rPr>
              <a:t> alue nousevat ylitse muiden, kun kysytään toiseksi soveltuvimpia alueita. </a:t>
            </a:r>
            <a:endParaRPr lang="en-US" sz="1600" b="1" i="1" dirty="0">
              <a:latin typeface="Arial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931" y="1812072"/>
            <a:ext cx="6938549" cy="4977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322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4" name="Rectangle 6"/>
          <p:cNvSpPr>
            <a:spLocks noGrp="1" noChangeArrowheads="1"/>
          </p:cNvSpPr>
          <p:nvPr>
            <p:ph type="title"/>
          </p:nvPr>
        </p:nvSpPr>
        <p:spPr>
          <a:xfrm>
            <a:off x="3131840" y="260350"/>
            <a:ext cx="5320010" cy="727075"/>
          </a:xfrm>
        </p:spPr>
        <p:txBody>
          <a:bodyPr/>
          <a:lstStyle/>
          <a:p>
            <a:r>
              <a:rPr lang="fi-FI" sz="2000" dirty="0"/>
              <a:t>Alueiden vetovoimaa </a:t>
            </a:r>
            <a:r>
              <a:rPr lang="fi-FI" sz="2000" dirty="0" smtClean="0"/>
              <a:t>2015  </a:t>
            </a:r>
            <a:br>
              <a:rPr lang="fi-FI" sz="2000" dirty="0" smtClean="0"/>
            </a:br>
            <a:r>
              <a:rPr lang="fi-FI" sz="2000" dirty="0" smtClean="0"/>
              <a:t>1. ja 2. soveltuvimmat alueet</a:t>
            </a:r>
            <a:endParaRPr lang="fi-FI" sz="2000" dirty="0"/>
          </a:p>
        </p:txBody>
      </p:sp>
      <p:sp>
        <p:nvSpPr>
          <p:cNvPr id="273435" name="Text Box 27"/>
          <p:cNvSpPr txBox="1">
            <a:spLocks noChangeArrowheads="1"/>
          </p:cNvSpPr>
          <p:nvPr/>
        </p:nvSpPr>
        <p:spPr bwMode="auto">
          <a:xfrm>
            <a:off x="2843808" y="981075"/>
            <a:ext cx="60486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i-FI" sz="1600" b="1" i="1" dirty="0" smtClean="0">
                <a:latin typeface="Arial" charset="0"/>
              </a:rPr>
              <a:t>Pohjoinen </a:t>
            </a:r>
            <a:r>
              <a:rPr lang="fi-FI" sz="1600" b="1" i="1" dirty="0" err="1" smtClean="0">
                <a:latin typeface="Arial" charset="0"/>
              </a:rPr>
              <a:t>kanta-Helsinki</a:t>
            </a:r>
            <a:r>
              <a:rPr lang="fi-FI" sz="1600" b="1" i="1" dirty="0">
                <a:latin typeface="Arial" charset="0"/>
              </a:rPr>
              <a:t>, Tapiola </a:t>
            </a:r>
            <a:r>
              <a:rPr lang="fi-FI" sz="1600" b="1" i="1" dirty="0" smtClean="0">
                <a:latin typeface="Arial" charset="0"/>
              </a:rPr>
              <a:t>ympäristöineen, </a:t>
            </a:r>
            <a:r>
              <a:rPr lang="fi-FI" sz="1600" b="1" i="1" dirty="0" err="1">
                <a:latin typeface="Arial" charset="0"/>
              </a:rPr>
              <a:t>Aviapolis/Lentokentän</a:t>
            </a:r>
            <a:r>
              <a:rPr lang="fi-FI" sz="1600" b="1" i="1" dirty="0">
                <a:latin typeface="Arial" charset="0"/>
              </a:rPr>
              <a:t> </a:t>
            </a:r>
            <a:r>
              <a:rPr lang="fi-FI" sz="1600" b="1" i="1" dirty="0" smtClean="0">
                <a:latin typeface="Arial" charset="0"/>
              </a:rPr>
              <a:t>alue ja Ruoholahti/Jätkäsaari houkuttelevat </a:t>
            </a:r>
            <a:r>
              <a:rPr lang="fi-FI" sz="1600" b="1" i="1" dirty="0">
                <a:latin typeface="Arial" charset="0"/>
              </a:rPr>
              <a:t>toimistotilankäyttäjiä muilta alueilta. </a:t>
            </a:r>
            <a:endParaRPr lang="en-US" sz="1600" b="1" i="1" dirty="0">
              <a:latin typeface="Arial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72816"/>
            <a:ext cx="6980337" cy="5007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107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8135937" cy="727075"/>
          </a:xfrm>
        </p:spPr>
        <p:txBody>
          <a:bodyPr/>
          <a:lstStyle/>
          <a:p>
            <a:r>
              <a:rPr lang="fi-FI" sz="2000" dirty="0"/>
              <a:t>Barometrin toteutus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73238"/>
            <a:ext cx="7970837" cy="4403725"/>
          </a:xfrm>
        </p:spPr>
        <p:txBody>
          <a:bodyPr/>
          <a:lstStyle/>
          <a:p>
            <a:pPr>
              <a:lnSpc>
                <a:spcPct val="105000"/>
              </a:lnSpc>
            </a:pPr>
            <a:r>
              <a:rPr lang="fi-FI" dirty="0"/>
              <a:t>Kohderyhmä</a:t>
            </a:r>
          </a:p>
          <a:p>
            <a:pPr lvl="1">
              <a:lnSpc>
                <a:spcPct val="105000"/>
              </a:lnSpc>
            </a:pPr>
            <a:r>
              <a:rPr lang="fi-FI" dirty="0"/>
              <a:t>toimistotilan käyttäjäyritykset pääkaupunkiseudulla</a:t>
            </a:r>
          </a:p>
          <a:p>
            <a:pPr lvl="1">
              <a:lnSpc>
                <a:spcPct val="105000"/>
              </a:lnSpc>
            </a:pPr>
            <a:r>
              <a:rPr lang="fi-FI" dirty="0"/>
              <a:t>yli 50 hengen yritykset</a:t>
            </a:r>
          </a:p>
          <a:p>
            <a:pPr lvl="1">
              <a:lnSpc>
                <a:spcPct val="105000"/>
              </a:lnSpc>
            </a:pPr>
            <a:r>
              <a:rPr lang="fi-FI" dirty="0"/>
              <a:t>talous-, henkilöstö- ja yleisjohto</a:t>
            </a:r>
          </a:p>
          <a:p>
            <a:pPr lvl="1">
              <a:lnSpc>
                <a:spcPct val="105000"/>
              </a:lnSpc>
            </a:pPr>
            <a:r>
              <a:rPr lang="fi-FI" dirty="0"/>
              <a:t>toimitila-asioista vastaavat henkilöt </a:t>
            </a:r>
          </a:p>
          <a:p>
            <a:pPr lvl="1">
              <a:lnSpc>
                <a:spcPct val="105000"/>
              </a:lnSpc>
            </a:pPr>
            <a:endParaRPr lang="fi-FI" dirty="0"/>
          </a:p>
          <a:p>
            <a:pPr>
              <a:lnSpc>
                <a:spcPct val="105000"/>
              </a:lnSpc>
            </a:pPr>
            <a:r>
              <a:rPr lang="fi-FI" dirty="0" smtClean="0"/>
              <a:t>Toteutus Internet -pohjaisena kyselynä</a:t>
            </a:r>
          </a:p>
          <a:p>
            <a:pPr>
              <a:lnSpc>
                <a:spcPct val="105000"/>
              </a:lnSpc>
            </a:pPr>
            <a:endParaRPr lang="fi-FI" dirty="0" smtClean="0"/>
          </a:p>
          <a:p>
            <a:pPr>
              <a:lnSpc>
                <a:spcPct val="105000"/>
              </a:lnSpc>
            </a:pPr>
            <a:r>
              <a:rPr lang="fi-FI" dirty="0"/>
              <a:t>A</a:t>
            </a:r>
            <a:r>
              <a:rPr lang="fi-FI" dirty="0" smtClean="0"/>
              <a:t>jankohta 04/2015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808" y="404813"/>
            <a:ext cx="5608042" cy="655637"/>
          </a:xfrm>
        </p:spPr>
        <p:txBody>
          <a:bodyPr/>
          <a:lstStyle/>
          <a:p>
            <a:r>
              <a:rPr lang="fi-FI" sz="2000" dirty="0" smtClean="0"/>
              <a:t>Soveltuvimmat alueet:</a:t>
            </a:r>
            <a:br>
              <a:rPr lang="fi-FI" sz="2000" dirty="0" smtClean="0"/>
            </a:br>
            <a:r>
              <a:rPr lang="fi-FI" sz="2000" dirty="0" smtClean="0"/>
              <a:t>Hyvät liikenneyhteydet ja saavutettavuus koetaan tärkeinä</a:t>
            </a:r>
            <a:endParaRPr lang="fi-FI" sz="2000" dirty="0"/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459788" cy="5041900"/>
          </a:xfrm>
        </p:spPr>
        <p:txBody>
          <a:bodyPr/>
          <a:lstStyle/>
          <a:p>
            <a:pPr lvl="1">
              <a:lnSpc>
                <a:spcPct val="95000"/>
              </a:lnSpc>
            </a:pPr>
            <a:endParaRPr lang="fi-FI" sz="900" b="1" i="1" dirty="0"/>
          </a:p>
          <a:p>
            <a:pPr>
              <a:lnSpc>
                <a:spcPct val="95000"/>
              </a:lnSpc>
            </a:pPr>
            <a:r>
              <a:rPr lang="fi-FI" sz="1600" b="1" i="1" dirty="0"/>
              <a:t>Pohjoinen </a:t>
            </a:r>
            <a:r>
              <a:rPr lang="fi-FI" sz="1600" b="1" i="1" dirty="0" err="1" smtClean="0"/>
              <a:t>kanta-Helsinki</a:t>
            </a:r>
            <a:r>
              <a:rPr lang="fi-FI" sz="1600" b="1" i="1" dirty="0" smtClean="0"/>
              <a:t> </a:t>
            </a:r>
          </a:p>
          <a:p>
            <a:pPr lvl="1">
              <a:lnSpc>
                <a:spcPct val="95000"/>
              </a:lnSpc>
            </a:pPr>
            <a:r>
              <a:rPr lang="fi-FI" sz="1600" b="1" i="1" dirty="0" smtClean="0"/>
              <a:t>Hyvät liikenneyhteydet, saavutettavuus</a:t>
            </a:r>
          </a:p>
          <a:p>
            <a:pPr lvl="1">
              <a:lnSpc>
                <a:spcPct val="95000"/>
              </a:lnSpc>
            </a:pPr>
            <a:r>
              <a:rPr lang="fi-FI" sz="1600" b="1" i="1" dirty="0" smtClean="0"/>
              <a:t>Sijainti – lähellä työntekijöitä, asiakkaita ja yhteistyökumppaneita</a:t>
            </a:r>
          </a:p>
          <a:p>
            <a:pPr lvl="1">
              <a:lnSpc>
                <a:spcPct val="95000"/>
              </a:lnSpc>
            </a:pPr>
            <a:endParaRPr lang="fi-FI" sz="1000" b="1" i="1" dirty="0"/>
          </a:p>
          <a:p>
            <a:pPr>
              <a:lnSpc>
                <a:spcPct val="95000"/>
              </a:lnSpc>
            </a:pPr>
            <a:r>
              <a:rPr lang="fi-FI" sz="1600" b="1" i="1" dirty="0" smtClean="0"/>
              <a:t>Ruoholahti, Jätkäsaari</a:t>
            </a:r>
          </a:p>
          <a:p>
            <a:pPr lvl="1">
              <a:lnSpc>
                <a:spcPct val="95000"/>
              </a:lnSpc>
            </a:pPr>
            <a:r>
              <a:rPr lang="fi-FI" sz="1600" b="1" i="1" dirty="0" smtClean="0"/>
              <a:t>Kulkuyhteydet </a:t>
            </a:r>
          </a:p>
          <a:p>
            <a:pPr lvl="1">
              <a:lnSpc>
                <a:spcPct val="95000"/>
              </a:lnSpc>
            </a:pPr>
            <a:r>
              <a:rPr lang="fi-FI" sz="1600" b="1" i="1" dirty="0" smtClean="0"/>
              <a:t>Lähellä asiakkaita ja henkilöstön asuinpaikkoja</a:t>
            </a:r>
          </a:p>
          <a:p>
            <a:pPr>
              <a:lnSpc>
                <a:spcPct val="95000"/>
              </a:lnSpc>
            </a:pPr>
            <a:endParaRPr lang="fi-FI" sz="1600" b="1" i="1" dirty="0" smtClean="0"/>
          </a:p>
          <a:p>
            <a:pPr>
              <a:lnSpc>
                <a:spcPct val="95000"/>
              </a:lnSpc>
            </a:pPr>
            <a:r>
              <a:rPr lang="fi-FI" sz="1600" b="1" i="1" dirty="0" smtClean="0"/>
              <a:t>Pohjois-Helsinki</a:t>
            </a:r>
            <a:endParaRPr lang="fi-FI" sz="1600" b="1" i="1" dirty="0"/>
          </a:p>
          <a:p>
            <a:pPr lvl="1">
              <a:lnSpc>
                <a:spcPct val="95000"/>
              </a:lnSpc>
            </a:pPr>
            <a:r>
              <a:rPr lang="fi-FI" sz="1600" b="1" i="1" dirty="0"/>
              <a:t>Hyvät julkiset yhteydet ja yhteydet pääväylille, ei suuria ruuhkia, </a:t>
            </a:r>
            <a:r>
              <a:rPr lang="fi-FI" sz="1600" b="1" i="1" dirty="0" smtClean="0"/>
              <a:t>parkkipaikat</a:t>
            </a:r>
          </a:p>
          <a:p>
            <a:pPr lvl="1">
              <a:lnSpc>
                <a:spcPct val="95000"/>
              </a:lnSpc>
            </a:pPr>
            <a:endParaRPr lang="fi-FI" sz="1600" b="1" i="1" dirty="0"/>
          </a:p>
          <a:p>
            <a:pPr>
              <a:lnSpc>
                <a:spcPct val="95000"/>
              </a:lnSpc>
            </a:pPr>
            <a:r>
              <a:rPr lang="fi-FI" sz="1600" b="1" i="1" dirty="0" smtClean="0"/>
              <a:t>Läntinen Helsinki</a:t>
            </a:r>
            <a:endParaRPr lang="fi-FI" sz="1600" b="1" i="1" dirty="0"/>
          </a:p>
          <a:p>
            <a:pPr lvl="1">
              <a:lnSpc>
                <a:spcPct val="95000"/>
              </a:lnSpc>
            </a:pPr>
            <a:r>
              <a:rPr lang="fi-FI" sz="1600" b="1" i="1" dirty="0" smtClean="0"/>
              <a:t>Hyvät kulkuyhteydet</a:t>
            </a:r>
          </a:p>
          <a:p>
            <a:pPr lvl="1">
              <a:lnSpc>
                <a:spcPct val="95000"/>
              </a:lnSpc>
            </a:pPr>
            <a:r>
              <a:rPr lang="fi-FI" sz="1600" b="1" i="1" dirty="0" smtClean="0"/>
              <a:t>Sijainti – Helsingissä, mutta ei ydinkeskustassa, etäisyys lentokentälle</a:t>
            </a:r>
          </a:p>
          <a:p>
            <a:pPr lvl="1">
              <a:lnSpc>
                <a:spcPct val="95000"/>
              </a:lnSpc>
            </a:pPr>
            <a:endParaRPr lang="fi-FI" sz="1000" b="1" i="1" dirty="0" smtClean="0"/>
          </a:p>
          <a:p>
            <a:pPr lvl="1">
              <a:lnSpc>
                <a:spcPct val="95000"/>
              </a:lnSpc>
            </a:pPr>
            <a:endParaRPr lang="fi-FI" sz="1000" b="1" i="1" dirty="0" smtClean="0"/>
          </a:p>
          <a:p>
            <a:pPr lvl="1">
              <a:lnSpc>
                <a:spcPct val="95000"/>
              </a:lnSpc>
            </a:pPr>
            <a:endParaRPr lang="fi-FI" sz="1050" b="1" i="1" dirty="0" smtClean="0"/>
          </a:p>
          <a:p>
            <a:pPr marL="571500" lvl="1" indent="0">
              <a:lnSpc>
                <a:spcPct val="95000"/>
              </a:lnSpc>
              <a:buNone/>
            </a:pPr>
            <a:r>
              <a:rPr lang="fi-FI" sz="1600" b="1" i="1" dirty="0"/>
              <a:t>	</a:t>
            </a:r>
          </a:p>
          <a:p>
            <a:pPr lvl="1">
              <a:lnSpc>
                <a:spcPct val="95000"/>
              </a:lnSpc>
            </a:pPr>
            <a:endParaRPr lang="fi-FI" sz="1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3"/>
          <p:cNvSpPr>
            <a:spLocks noGrp="1" noChangeArrowheads="1"/>
          </p:cNvSpPr>
          <p:nvPr>
            <p:ph type="title"/>
          </p:nvPr>
        </p:nvSpPr>
        <p:spPr>
          <a:xfrm>
            <a:off x="3275856" y="333375"/>
            <a:ext cx="5688757" cy="727075"/>
          </a:xfrm>
          <a:solidFill>
            <a:schemeClr val="bg1"/>
          </a:solidFill>
        </p:spPr>
        <p:txBody>
          <a:bodyPr/>
          <a:lstStyle/>
          <a:p>
            <a:r>
              <a:rPr lang="fi-FI" sz="2000" dirty="0" smtClean="0"/>
              <a:t>Sijaintipreferenssit alueiden sisällä</a:t>
            </a:r>
            <a:endParaRPr lang="fi-FI" sz="2000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084168" y="1124744"/>
            <a:ext cx="251983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i-FI" sz="1200" b="1" i="1" dirty="0" smtClean="0">
                <a:solidFill>
                  <a:srgbClr val="005355"/>
                </a:solidFill>
                <a:latin typeface="Arial" charset="0"/>
              </a:rPr>
              <a:t>* Vastaajia pyydettiin määrittelemään vielä tarkemmalla tasolla, mitkä alueet 1. ja 2. suosikki-alueen sisällä ovat heille mahdollisia. Esim. Pohjoisen kanta-Helsingin valinneista 87 % voisi kuvitella sijoittuvansa Pasilaan.</a:t>
            </a:r>
            <a:endParaRPr lang="fi-FI" sz="1200" b="1" i="1" dirty="0">
              <a:solidFill>
                <a:srgbClr val="005355"/>
              </a:solidFill>
              <a:latin typeface="Arial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7168367" cy="282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490494"/>
            <a:ext cx="6295598" cy="1955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849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3"/>
          <p:cNvSpPr>
            <a:spLocks noGrp="1" noChangeArrowheads="1"/>
          </p:cNvSpPr>
          <p:nvPr>
            <p:ph type="title"/>
          </p:nvPr>
        </p:nvSpPr>
        <p:spPr>
          <a:xfrm>
            <a:off x="3275856" y="333375"/>
            <a:ext cx="5688757" cy="727075"/>
          </a:xfrm>
          <a:solidFill>
            <a:schemeClr val="bg1"/>
          </a:solidFill>
        </p:spPr>
        <p:txBody>
          <a:bodyPr/>
          <a:lstStyle/>
          <a:p>
            <a:r>
              <a:rPr lang="fi-FI" sz="2000" dirty="0" smtClean="0"/>
              <a:t>Alueiden suosituimmuusjärjestys tarkemmalla aluetasolla </a:t>
            </a:r>
            <a:br>
              <a:rPr lang="fi-FI" sz="2000" dirty="0" smtClean="0"/>
            </a:br>
            <a:r>
              <a:rPr lang="fi-FI" sz="2000" dirty="0" smtClean="0"/>
              <a:t>Top 11</a:t>
            </a:r>
            <a:endParaRPr lang="fi-FI" sz="20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2915816" y="1628800"/>
            <a:ext cx="5832648" cy="2520429"/>
          </a:xfrm>
        </p:spPr>
        <p:txBody>
          <a:bodyPr/>
          <a:lstStyle/>
          <a:p>
            <a:r>
              <a:rPr lang="fi-FI" sz="2000" dirty="0" smtClean="0"/>
              <a:t>Pasila</a:t>
            </a:r>
          </a:p>
          <a:p>
            <a:endParaRPr lang="fi-FI" sz="900" dirty="0" smtClean="0"/>
          </a:p>
          <a:p>
            <a:r>
              <a:rPr lang="fi-FI" sz="2000" dirty="0" smtClean="0"/>
              <a:t>Vallila</a:t>
            </a:r>
          </a:p>
          <a:p>
            <a:r>
              <a:rPr lang="fi-FI" sz="2000" dirty="0"/>
              <a:t>Helsingin ydinkeskusta</a:t>
            </a:r>
          </a:p>
          <a:p>
            <a:r>
              <a:rPr lang="fi-FI" sz="2000" dirty="0" smtClean="0"/>
              <a:t>Ruoholahti</a:t>
            </a:r>
          </a:p>
          <a:p>
            <a:r>
              <a:rPr lang="fi-FI" sz="2000" dirty="0" smtClean="0"/>
              <a:t>Ilmala</a:t>
            </a:r>
          </a:p>
          <a:p>
            <a:r>
              <a:rPr lang="fi-FI" sz="2000" dirty="0" smtClean="0"/>
              <a:t>Kalasatama</a:t>
            </a:r>
          </a:p>
          <a:p>
            <a:endParaRPr lang="fi-FI" sz="900" dirty="0"/>
          </a:p>
          <a:p>
            <a:r>
              <a:rPr lang="fi-FI" sz="2000" dirty="0" smtClean="0"/>
              <a:t>Pitäjänmäki</a:t>
            </a:r>
          </a:p>
          <a:p>
            <a:r>
              <a:rPr lang="fi-FI" sz="2000" dirty="0" smtClean="0"/>
              <a:t>Keilaniemi</a:t>
            </a:r>
          </a:p>
          <a:p>
            <a:r>
              <a:rPr lang="fi-FI" sz="2000" dirty="0" smtClean="0"/>
              <a:t>Ruskeasuo</a:t>
            </a:r>
          </a:p>
          <a:p>
            <a:r>
              <a:rPr lang="fi-FI" sz="2000" dirty="0" smtClean="0"/>
              <a:t>Sörnäinen</a:t>
            </a:r>
          </a:p>
          <a:p>
            <a:r>
              <a:rPr lang="fi-FI" sz="2000" dirty="0" err="1" smtClean="0"/>
              <a:t>Aviapolis-asema</a:t>
            </a:r>
            <a:endParaRPr lang="fi-FI" sz="2000" dirty="0" smtClean="0"/>
          </a:p>
          <a:p>
            <a:endParaRPr lang="fi-FI" sz="3200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898114" y="2116278"/>
            <a:ext cx="309634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 bwMode="auto">
          <a:xfrm>
            <a:off x="2898114" y="4005064"/>
            <a:ext cx="309634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 bwMode="auto">
          <a:xfrm>
            <a:off x="2898114" y="5877272"/>
            <a:ext cx="309634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300192" y="2708920"/>
            <a:ext cx="245712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i-FI" sz="1600" b="1" i="1" dirty="0" smtClean="0">
                <a:solidFill>
                  <a:srgbClr val="005355"/>
                </a:solidFill>
                <a:latin typeface="Arial" charset="0"/>
              </a:rPr>
              <a:t>Lista on järjestetty valintojen mukaiseen järjestykseen. </a:t>
            </a:r>
          </a:p>
          <a:p>
            <a:endParaRPr lang="fi-FI" sz="1600" b="1" i="1" dirty="0">
              <a:solidFill>
                <a:srgbClr val="005355"/>
              </a:solidFill>
              <a:latin typeface="Arial" charset="0"/>
            </a:endParaRPr>
          </a:p>
          <a:p>
            <a:r>
              <a:rPr lang="fi-FI" sz="1600" b="1" i="1" dirty="0" smtClean="0">
                <a:solidFill>
                  <a:srgbClr val="005355"/>
                </a:solidFill>
                <a:latin typeface="Arial" charset="0"/>
              </a:rPr>
              <a:t>Pasila oli suosituin alue tänäkin vuonna.</a:t>
            </a:r>
            <a:endParaRPr lang="fi-FI" sz="1600" b="1" i="1" dirty="0">
              <a:solidFill>
                <a:srgbClr val="005355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1" name="Rectangle 3"/>
          <p:cNvSpPr>
            <a:spLocks noGrp="1" noChangeArrowheads="1"/>
          </p:cNvSpPr>
          <p:nvPr>
            <p:ph type="title"/>
          </p:nvPr>
        </p:nvSpPr>
        <p:spPr>
          <a:xfrm>
            <a:off x="6084888" y="620713"/>
            <a:ext cx="2663825" cy="727075"/>
          </a:xfrm>
          <a:noFill/>
        </p:spPr>
        <p:txBody>
          <a:bodyPr/>
          <a:lstStyle/>
          <a:p>
            <a:r>
              <a:rPr lang="fi-FI" sz="2000" dirty="0"/>
              <a:t>Lisätietoja</a:t>
            </a:r>
          </a:p>
        </p:txBody>
      </p:sp>
      <p:sp>
        <p:nvSpPr>
          <p:cNvPr id="3911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39552" y="1628800"/>
            <a:ext cx="7970838" cy="4032820"/>
          </a:xfrm>
          <a:noFill/>
        </p:spPr>
        <p:txBody>
          <a:bodyPr/>
          <a:lstStyle/>
          <a:p>
            <a:pPr marL="0" indent="0">
              <a:lnSpc>
                <a:spcPct val="105000"/>
              </a:lnSpc>
              <a:buFont typeface="Wingdings 3" pitchFamily="18" charset="2"/>
              <a:buNone/>
            </a:pPr>
            <a:r>
              <a:rPr lang="fi-FI" sz="1700" b="1" dirty="0">
                <a:solidFill>
                  <a:srgbClr val="005355"/>
                </a:solidFill>
              </a:rPr>
              <a:t>Skanska CDF Oy</a:t>
            </a:r>
          </a:p>
          <a:p>
            <a:pPr marL="0" indent="0">
              <a:lnSpc>
                <a:spcPct val="105000"/>
              </a:lnSpc>
              <a:buFont typeface="Wingdings 3" pitchFamily="18" charset="2"/>
              <a:buNone/>
            </a:pPr>
            <a:r>
              <a:rPr lang="fi-FI" sz="1700" dirty="0" smtClean="0">
                <a:solidFill>
                  <a:srgbClr val="005355"/>
                </a:solidFill>
              </a:rPr>
              <a:t>Vuokraus- ja markkinointipäällikkö Eero Ojala</a:t>
            </a:r>
          </a:p>
          <a:p>
            <a:pPr marL="0" indent="0">
              <a:lnSpc>
                <a:spcPct val="105000"/>
              </a:lnSpc>
              <a:buFont typeface="Wingdings 3" pitchFamily="18" charset="2"/>
              <a:buNone/>
            </a:pPr>
            <a:r>
              <a:rPr lang="fi-FI" sz="1700" dirty="0">
                <a:solidFill>
                  <a:srgbClr val="005355"/>
                </a:solidFill>
              </a:rPr>
              <a:t>p</a:t>
            </a:r>
            <a:r>
              <a:rPr lang="fi-FI" sz="1700" dirty="0" smtClean="0">
                <a:solidFill>
                  <a:srgbClr val="005355"/>
                </a:solidFill>
              </a:rPr>
              <a:t>uh. 040 560 1243, </a:t>
            </a:r>
            <a:r>
              <a:rPr lang="fi-FI" sz="1700" dirty="0" err="1" smtClean="0">
                <a:solidFill>
                  <a:srgbClr val="005355"/>
                </a:solidFill>
              </a:rPr>
              <a:t>eero.ojala[at]skanska.fi</a:t>
            </a:r>
            <a:endParaRPr lang="fi-FI" sz="1700" dirty="0" smtClean="0">
              <a:solidFill>
                <a:srgbClr val="005355"/>
              </a:solidFill>
            </a:endParaRPr>
          </a:p>
          <a:p>
            <a:pPr marL="0" indent="0">
              <a:lnSpc>
                <a:spcPct val="105000"/>
              </a:lnSpc>
              <a:buFont typeface="Wingdings 3" pitchFamily="18" charset="2"/>
              <a:buNone/>
            </a:pPr>
            <a:endParaRPr lang="fi-FI" sz="500" dirty="0" smtClean="0">
              <a:solidFill>
                <a:srgbClr val="005355"/>
              </a:solidFill>
            </a:endParaRPr>
          </a:p>
          <a:p>
            <a:pPr marL="0" indent="0">
              <a:lnSpc>
                <a:spcPct val="105000"/>
              </a:lnSpc>
              <a:buFont typeface="Wingdings 3" pitchFamily="18" charset="2"/>
              <a:buNone/>
            </a:pPr>
            <a:r>
              <a:rPr lang="fi-FI" sz="1700" dirty="0" smtClean="0">
                <a:solidFill>
                  <a:srgbClr val="005355"/>
                </a:solidFill>
              </a:rPr>
              <a:t>vuokrauspäällikkö </a:t>
            </a:r>
            <a:r>
              <a:rPr lang="fi-FI" sz="1700" dirty="0" smtClean="0">
                <a:solidFill>
                  <a:srgbClr val="005355"/>
                </a:solidFill>
              </a:rPr>
              <a:t>Michael Ekström</a:t>
            </a:r>
            <a:endParaRPr lang="fi-FI" sz="1700" dirty="0">
              <a:solidFill>
                <a:srgbClr val="005355"/>
              </a:solidFill>
            </a:endParaRPr>
          </a:p>
          <a:p>
            <a:pPr marL="0" indent="0">
              <a:lnSpc>
                <a:spcPct val="105000"/>
              </a:lnSpc>
              <a:buFont typeface="Wingdings 3" pitchFamily="18" charset="2"/>
              <a:buNone/>
            </a:pPr>
            <a:r>
              <a:rPr lang="fi-FI" sz="1700" dirty="0">
                <a:solidFill>
                  <a:srgbClr val="005355"/>
                </a:solidFill>
              </a:rPr>
              <a:t>puh. </a:t>
            </a:r>
            <a:r>
              <a:rPr lang="fi-FI" sz="1700" dirty="0" smtClean="0">
                <a:solidFill>
                  <a:srgbClr val="005355"/>
                </a:solidFill>
              </a:rPr>
              <a:t>040 6804 500, </a:t>
            </a:r>
            <a:r>
              <a:rPr lang="fi-FI" sz="1700" dirty="0" err="1" smtClean="0">
                <a:solidFill>
                  <a:srgbClr val="005355"/>
                </a:solidFill>
              </a:rPr>
              <a:t>michael.ekstrom[at]skanska.fi</a:t>
            </a:r>
            <a:endParaRPr lang="fi-FI" sz="1700" dirty="0">
              <a:solidFill>
                <a:srgbClr val="005355"/>
              </a:solidFill>
            </a:endParaRPr>
          </a:p>
          <a:p>
            <a:pPr marL="0" indent="0">
              <a:lnSpc>
                <a:spcPct val="105000"/>
              </a:lnSpc>
              <a:buNone/>
            </a:pPr>
            <a:endParaRPr lang="fi-FI" sz="500" b="1" dirty="0" smtClean="0">
              <a:solidFill>
                <a:srgbClr val="005355"/>
              </a:solidFill>
            </a:endParaRPr>
          </a:p>
          <a:p>
            <a:pPr marL="0" indent="0">
              <a:lnSpc>
                <a:spcPct val="105000"/>
              </a:lnSpc>
              <a:buNone/>
            </a:pPr>
            <a:r>
              <a:rPr lang="fi-FI" sz="1700" b="1" dirty="0" smtClean="0">
                <a:solidFill>
                  <a:srgbClr val="005355"/>
                </a:solidFill>
              </a:rPr>
              <a:t>Skanska Oy</a:t>
            </a:r>
            <a:endParaRPr lang="fi-FI" sz="1700" b="1" dirty="0">
              <a:solidFill>
                <a:srgbClr val="005355"/>
              </a:solidFill>
            </a:endParaRPr>
          </a:p>
          <a:p>
            <a:pPr marL="0" indent="0">
              <a:lnSpc>
                <a:spcPct val="105000"/>
              </a:lnSpc>
              <a:buNone/>
            </a:pPr>
            <a:r>
              <a:rPr lang="fi-FI" sz="1700" dirty="0" smtClean="0">
                <a:solidFill>
                  <a:srgbClr val="005355"/>
                </a:solidFill>
              </a:rPr>
              <a:t>viestintäpäällikkö </a:t>
            </a:r>
            <a:r>
              <a:rPr lang="fi-FI" sz="1700" dirty="0">
                <a:solidFill>
                  <a:srgbClr val="005355"/>
                </a:solidFill>
              </a:rPr>
              <a:t>Liisa </a:t>
            </a:r>
            <a:r>
              <a:rPr lang="fi-FI" sz="1700" dirty="0" smtClean="0">
                <a:solidFill>
                  <a:srgbClr val="005355"/>
                </a:solidFill>
              </a:rPr>
              <a:t>Salmela</a:t>
            </a:r>
          </a:p>
          <a:p>
            <a:pPr marL="0" indent="0">
              <a:lnSpc>
                <a:spcPct val="105000"/>
              </a:lnSpc>
              <a:buNone/>
            </a:pPr>
            <a:r>
              <a:rPr lang="fi-FI" sz="1700" dirty="0" smtClean="0">
                <a:solidFill>
                  <a:srgbClr val="005355"/>
                </a:solidFill>
              </a:rPr>
              <a:t>puh</a:t>
            </a:r>
            <a:r>
              <a:rPr lang="fi-FI" sz="1700" dirty="0">
                <a:solidFill>
                  <a:srgbClr val="005355"/>
                </a:solidFill>
              </a:rPr>
              <a:t>. 050 374 3070, </a:t>
            </a:r>
            <a:r>
              <a:rPr lang="fi-FI" sz="1700" dirty="0" err="1" smtClean="0">
                <a:solidFill>
                  <a:srgbClr val="005355"/>
                </a:solidFill>
              </a:rPr>
              <a:t>liisa.salmela[at]skanska.fi</a:t>
            </a:r>
            <a:r>
              <a:rPr lang="fi-FI" sz="1700" dirty="0" smtClean="0">
                <a:solidFill>
                  <a:srgbClr val="005355"/>
                </a:solidFill>
              </a:rPr>
              <a:t>             </a:t>
            </a:r>
          </a:p>
          <a:p>
            <a:pPr marL="0" indent="0">
              <a:lnSpc>
                <a:spcPct val="105000"/>
              </a:lnSpc>
              <a:buNone/>
            </a:pPr>
            <a:r>
              <a:rPr lang="fi-FI" sz="1700" dirty="0" err="1" smtClean="0">
                <a:solidFill>
                  <a:srgbClr val="005355"/>
                </a:solidFill>
              </a:rPr>
              <a:t>www.skanska.fi</a:t>
            </a:r>
            <a:endParaRPr lang="fi-FI" sz="1700" dirty="0" smtClean="0">
              <a:solidFill>
                <a:srgbClr val="005355"/>
              </a:solidFill>
            </a:endParaRPr>
          </a:p>
          <a:p>
            <a:pPr marL="0" indent="0">
              <a:lnSpc>
                <a:spcPct val="105000"/>
              </a:lnSpc>
              <a:buFont typeface="Wingdings 3" pitchFamily="18" charset="2"/>
              <a:buNone/>
            </a:pPr>
            <a:endParaRPr lang="fi-FI" sz="900" b="1" dirty="0" smtClean="0">
              <a:solidFill>
                <a:srgbClr val="005355"/>
              </a:solidFill>
            </a:endParaRPr>
          </a:p>
          <a:p>
            <a:pPr marL="0" indent="0">
              <a:lnSpc>
                <a:spcPct val="105000"/>
              </a:lnSpc>
              <a:buFont typeface="Wingdings 3" pitchFamily="18" charset="2"/>
              <a:buNone/>
            </a:pPr>
            <a:r>
              <a:rPr lang="fi-FI" sz="1700" b="1" dirty="0" smtClean="0">
                <a:solidFill>
                  <a:srgbClr val="005355"/>
                </a:solidFill>
              </a:rPr>
              <a:t>KTI </a:t>
            </a:r>
            <a:r>
              <a:rPr lang="fi-FI" sz="1700" b="1" dirty="0">
                <a:solidFill>
                  <a:srgbClr val="005355"/>
                </a:solidFill>
              </a:rPr>
              <a:t>Kiinteistötieto Oy </a:t>
            </a:r>
          </a:p>
          <a:p>
            <a:pPr marL="0" indent="0">
              <a:lnSpc>
                <a:spcPct val="105000"/>
              </a:lnSpc>
              <a:buFont typeface="Wingdings 3" pitchFamily="18" charset="2"/>
              <a:buNone/>
            </a:pPr>
            <a:r>
              <a:rPr lang="fi-FI" sz="1700" dirty="0">
                <a:solidFill>
                  <a:srgbClr val="005355"/>
                </a:solidFill>
              </a:rPr>
              <a:t>johtava asiantuntija Riitta Lahtinen</a:t>
            </a:r>
          </a:p>
          <a:p>
            <a:pPr marL="0" indent="0">
              <a:lnSpc>
                <a:spcPct val="105000"/>
              </a:lnSpc>
              <a:buFont typeface="Wingdings 3" pitchFamily="18" charset="2"/>
              <a:buNone/>
            </a:pPr>
            <a:r>
              <a:rPr lang="fi-FI" sz="1700" dirty="0">
                <a:solidFill>
                  <a:srgbClr val="005355"/>
                </a:solidFill>
              </a:rPr>
              <a:t>puh. 040 </a:t>
            </a:r>
            <a:r>
              <a:rPr lang="fi-FI" sz="1700" dirty="0" smtClean="0">
                <a:solidFill>
                  <a:srgbClr val="005355"/>
                </a:solidFill>
              </a:rPr>
              <a:t>5471 488</a:t>
            </a:r>
            <a:r>
              <a:rPr lang="fi-FI" sz="1700" dirty="0">
                <a:solidFill>
                  <a:srgbClr val="005355"/>
                </a:solidFill>
              </a:rPr>
              <a:t>, </a:t>
            </a:r>
            <a:r>
              <a:rPr lang="fi-FI" sz="1700" dirty="0" err="1" smtClean="0">
                <a:solidFill>
                  <a:srgbClr val="005355"/>
                </a:solidFill>
              </a:rPr>
              <a:t>riitta.lahtinen[at]kti.fi</a:t>
            </a:r>
            <a:r>
              <a:rPr lang="fi-FI" sz="1700" dirty="0" smtClean="0">
                <a:solidFill>
                  <a:srgbClr val="005355"/>
                </a:solidFill>
              </a:rPr>
              <a:t> </a:t>
            </a:r>
            <a:endParaRPr lang="fi-FI" sz="1700" dirty="0">
              <a:solidFill>
                <a:srgbClr val="005355"/>
              </a:solidFill>
            </a:endParaRPr>
          </a:p>
          <a:p>
            <a:pPr marL="0" indent="0">
              <a:lnSpc>
                <a:spcPct val="105000"/>
              </a:lnSpc>
              <a:buFont typeface="Wingdings 3" pitchFamily="18" charset="2"/>
              <a:buNone/>
            </a:pPr>
            <a:endParaRPr lang="fi-FI" sz="500" dirty="0">
              <a:solidFill>
                <a:srgbClr val="005355"/>
              </a:solidFill>
            </a:endParaRPr>
          </a:p>
          <a:p>
            <a:pPr marL="0" indent="0">
              <a:lnSpc>
                <a:spcPct val="105000"/>
              </a:lnSpc>
              <a:buFont typeface="Wingdings 3" pitchFamily="18" charset="2"/>
              <a:buNone/>
            </a:pPr>
            <a:r>
              <a:rPr lang="fi-FI" sz="1700" dirty="0">
                <a:solidFill>
                  <a:srgbClr val="005355"/>
                </a:solidFill>
              </a:rPr>
              <a:t>toimitusjohtaja Hanna Kaleva</a:t>
            </a:r>
          </a:p>
          <a:p>
            <a:pPr marL="0" indent="0">
              <a:lnSpc>
                <a:spcPct val="105000"/>
              </a:lnSpc>
              <a:buFont typeface="Wingdings 3" pitchFamily="18" charset="2"/>
              <a:buNone/>
            </a:pPr>
            <a:r>
              <a:rPr lang="fi-FI" sz="1700" dirty="0">
                <a:solidFill>
                  <a:srgbClr val="005355"/>
                </a:solidFill>
              </a:rPr>
              <a:t>puh. 040 </a:t>
            </a:r>
            <a:r>
              <a:rPr lang="fi-FI" sz="1700" dirty="0" smtClean="0">
                <a:solidFill>
                  <a:srgbClr val="005355"/>
                </a:solidFill>
              </a:rPr>
              <a:t>5555 269</a:t>
            </a:r>
            <a:r>
              <a:rPr lang="fi-FI" sz="1700" dirty="0">
                <a:solidFill>
                  <a:srgbClr val="005355"/>
                </a:solidFill>
              </a:rPr>
              <a:t>, </a:t>
            </a:r>
            <a:r>
              <a:rPr lang="fi-FI" sz="1700" dirty="0" err="1" smtClean="0">
                <a:solidFill>
                  <a:srgbClr val="005355"/>
                </a:solidFill>
              </a:rPr>
              <a:t>hanna.kaleva[at]kti.fi</a:t>
            </a:r>
            <a:r>
              <a:rPr lang="fi-FI" sz="1700" dirty="0">
                <a:solidFill>
                  <a:srgbClr val="005355"/>
                </a:solidFill>
              </a:rPr>
              <a:t> </a:t>
            </a:r>
            <a:r>
              <a:rPr lang="fi-FI" sz="1700" dirty="0" smtClean="0">
                <a:solidFill>
                  <a:srgbClr val="005355"/>
                </a:solidFill>
              </a:rPr>
              <a:t>            </a:t>
            </a:r>
          </a:p>
          <a:p>
            <a:pPr marL="0" indent="0">
              <a:lnSpc>
                <a:spcPct val="105000"/>
              </a:lnSpc>
              <a:buFont typeface="Wingdings 3" pitchFamily="18" charset="2"/>
              <a:buNone/>
            </a:pPr>
            <a:r>
              <a:rPr lang="fi-FI" sz="1700" dirty="0" err="1" smtClean="0">
                <a:solidFill>
                  <a:srgbClr val="005355"/>
                </a:solidFill>
              </a:rPr>
              <a:t>www.kti.fi</a:t>
            </a:r>
            <a:endParaRPr lang="fi-FI" sz="1700" dirty="0">
              <a:solidFill>
                <a:srgbClr val="005355"/>
              </a:solidFill>
            </a:endParaRPr>
          </a:p>
          <a:p>
            <a:pPr marL="0" indent="0" algn="ctr">
              <a:lnSpc>
                <a:spcPct val="105000"/>
              </a:lnSpc>
            </a:pPr>
            <a:endParaRPr lang="fi-FI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67637" cy="727075"/>
          </a:xfrm>
        </p:spPr>
        <p:txBody>
          <a:bodyPr/>
          <a:lstStyle/>
          <a:p>
            <a:r>
              <a:rPr lang="fi-FI" sz="2000" dirty="0"/>
              <a:t>Vastaajaprofiili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611188" y="1844675"/>
            <a:ext cx="7970837" cy="165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81000" indent="-381000">
              <a:lnSpc>
                <a:spcPct val="105000"/>
              </a:lnSpc>
              <a:buClr>
                <a:srgbClr val="7DB956"/>
              </a:buClr>
              <a:buSzPct val="65000"/>
              <a:buFont typeface="Wingdings 3" pitchFamily="18" charset="2"/>
              <a:buChar char=""/>
            </a:pPr>
            <a:r>
              <a:rPr lang="fi-FI" sz="2000" dirty="0">
                <a:latin typeface="Arial" charset="0"/>
              </a:rPr>
              <a:t>Barometriin vastasi </a:t>
            </a:r>
            <a:r>
              <a:rPr lang="fi-FI" sz="2000" dirty="0" smtClean="0">
                <a:latin typeface="Arial" charset="0"/>
              </a:rPr>
              <a:t>74 </a:t>
            </a:r>
            <a:r>
              <a:rPr lang="fi-FI" sz="2000" dirty="0">
                <a:latin typeface="Arial" charset="0"/>
              </a:rPr>
              <a:t>henkilöä </a:t>
            </a:r>
            <a:r>
              <a:rPr lang="fi-FI" sz="2000" dirty="0" smtClean="0">
                <a:latin typeface="Arial" charset="0"/>
              </a:rPr>
              <a:t>71 yrityksestä</a:t>
            </a:r>
            <a:endParaRPr lang="fi-FI" sz="2000" dirty="0">
              <a:latin typeface="Arial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64" y="2564904"/>
            <a:ext cx="6982897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052737"/>
            <a:ext cx="5576057" cy="4999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7459" name="Rectangle 3"/>
          <p:cNvSpPr>
            <a:spLocks noGrp="1" noChangeArrowheads="1"/>
          </p:cNvSpPr>
          <p:nvPr>
            <p:ph type="title"/>
          </p:nvPr>
        </p:nvSpPr>
        <p:spPr>
          <a:xfrm>
            <a:off x="2627313" y="260350"/>
            <a:ext cx="6264275" cy="727075"/>
          </a:xfrm>
        </p:spPr>
        <p:txBody>
          <a:bodyPr/>
          <a:lstStyle/>
          <a:p>
            <a:r>
              <a:rPr lang="fi-FI" sz="2000" dirty="0"/>
              <a:t>Vastausten % -jakauma toimialoittain</a:t>
            </a:r>
          </a:p>
        </p:txBody>
      </p:sp>
      <p:sp>
        <p:nvSpPr>
          <p:cNvPr id="147476" name="Text Box 20"/>
          <p:cNvSpPr txBox="1">
            <a:spLocks noChangeArrowheads="1"/>
          </p:cNvSpPr>
          <p:nvPr/>
        </p:nvSpPr>
        <p:spPr bwMode="auto">
          <a:xfrm>
            <a:off x="6588224" y="4168630"/>
            <a:ext cx="238224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i-FI" sz="1400" i="1" dirty="0" smtClean="0">
                <a:latin typeface="Arial" charset="0"/>
              </a:rPr>
              <a:t>*35 % </a:t>
            </a:r>
            <a:r>
              <a:rPr lang="fi-FI" sz="1400" i="1" dirty="0">
                <a:latin typeface="Arial" charset="0"/>
              </a:rPr>
              <a:t>yrityksistä työllistää alle 100 </a:t>
            </a:r>
            <a:r>
              <a:rPr lang="fi-FI" sz="1400" i="1" dirty="0" smtClean="0">
                <a:latin typeface="Arial" charset="0"/>
              </a:rPr>
              <a:t>toimistotyöntekijää ja 24 % yli 500 toimistotyöntekijää </a:t>
            </a:r>
            <a:endParaRPr lang="fi-FI" sz="1400" i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title"/>
          </p:nvPr>
        </p:nvSpPr>
        <p:spPr>
          <a:xfrm>
            <a:off x="2355850" y="404813"/>
            <a:ext cx="6319838" cy="727075"/>
          </a:xfrm>
        </p:spPr>
        <p:txBody>
          <a:bodyPr/>
          <a:lstStyle/>
          <a:p>
            <a:pPr>
              <a:defRPr/>
            </a:pPr>
            <a:r>
              <a:rPr lang="fi-FI" altLang="fi-FI" sz="2000" dirty="0">
                <a:latin typeface="+mn-lt"/>
              </a:rPr>
              <a:t>Tilankäytön</a:t>
            </a:r>
            <a:r>
              <a:rPr lang="fi-FI" altLang="fi-FI" sz="2000" dirty="0" smtClean="0">
                <a:solidFill>
                  <a:srgbClr val="FF0000"/>
                </a:solidFill>
              </a:rPr>
              <a:t> </a:t>
            </a:r>
            <a:r>
              <a:rPr lang="fi-FI" altLang="fi-FI" sz="2000" dirty="0">
                <a:latin typeface="+mn-lt"/>
              </a:rPr>
              <a:t>kehitys </a:t>
            </a:r>
            <a:r>
              <a:rPr lang="fi-FI" altLang="fi-FI" sz="2000" dirty="0" smtClean="0">
                <a:latin typeface="+mn-lt"/>
              </a:rPr>
              <a:t/>
            </a:r>
            <a:br>
              <a:rPr lang="fi-FI" altLang="fi-FI" sz="2000" dirty="0" smtClean="0">
                <a:latin typeface="+mn-lt"/>
              </a:rPr>
            </a:br>
            <a:r>
              <a:rPr lang="fi-FI" altLang="fi-FI" sz="2000" dirty="0" smtClean="0">
                <a:latin typeface="+mn-lt"/>
              </a:rPr>
              <a:t>pääkaupunkiseudun </a:t>
            </a:r>
            <a:r>
              <a:rPr lang="fi-FI" altLang="fi-FI" sz="2000" dirty="0">
                <a:latin typeface="+mn-lt"/>
              </a:rPr>
              <a:t>toimistoissa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000" y="1505826"/>
            <a:ext cx="8191000" cy="4875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326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2060575"/>
            <a:ext cx="7772400" cy="1143000"/>
          </a:xfrm>
        </p:spPr>
        <p:txBody>
          <a:bodyPr/>
          <a:lstStyle/>
          <a:p>
            <a:r>
              <a:rPr lang="en-US" sz="2800" dirty="0"/>
              <a:t>TULEVAISUUDEN TYÖYMPÄRISTÖ </a:t>
            </a:r>
            <a:br>
              <a:rPr lang="en-US" sz="2800" dirty="0"/>
            </a:br>
            <a:r>
              <a:rPr lang="en-US" sz="2800" dirty="0"/>
              <a:t>- </a:t>
            </a:r>
            <a:r>
              <a:rPr lang="fi-FI" sz="2800" dirty="0"/>
              <a:t>BAROMETRI</a:t>
            </a:r>
            <a:r>
              <a:rPr lang="en-US" sz="2800" dirty="0"/>
              <a:t> </a:t>
            </a:r>
            <a:r>
              <a:rPr lang="en-US" sz="2800" dirty="0" smtClean="0"/>
              <a:t>2015</a:t>
            </a:r>
            <a:endParaRPr lang="fi-FI" sz="2800" dirty="0"/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2195513" y="3500438"/>
            <a:ext cx="6516687" cy="105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81000" indent="-381000" algn="r">
              <a:lnSpc>
                <a:spcPct val="90000"/>
              </a:lnSpc>
              <a:buClr>
                <a:srgbClr val="7DB956"/>
              </a:buClr>
              <a:buSzPct val="65000"/>
              <a:buFont typeface="Wingdings 3" pitchFamily="18" charset="2"/>
              <a:buChar char=""/>
            </a:pPr>
            <a:r>
              <a:rPr lang="fi-FI" sz="1800" i="1" dirty="0">
                <a:latin typeface="Arial" charset="0"/>
              </a:rPr>
              <a:t>Mihin suuntaan fyysinen työympäristö kehittyy?</a:t>
            </a:r>
          </a:p>
          <a:p>
            <a:pPr marL="952500" lvl="1" indent="-381000" algn="r">
              <a:lnSpc>
                <a:spcPct val="115000"/>
              </a:lnSpc>
              <a:buClr>
                <a:srgbClr val="5EB238"/>
              </a:buClr>
              <a:buSzPct val="65000"/>
              <a:buFont typeface="Wingdings 3" pitchFamily="18" charset="2"/>
              <a:buChar char=""/>
            </a:pPr>
            <a:r>
              <a:rPr lang="fi-FI" sz="1800" i="1" dirty="0">
                <a:latin typeface="Arial" charset="0"/>
              </a:rPr>
              <a:t>Millaisille tiloille ja tilaratkaisuille on kysyntää?</a:t>
            </a:r>
          </a:p>
          <a:p>
            <a:pPr marL="381000" indent="-381000" algn="r">
              <a:lnSpc>
                <a:spcPct val="90000"/>
              </a:lnSpc>
              <a:buClr>
                <a:srgbClr val="7DB956"/>
              </a:buClr>
              <a:buSzPct val="65000"/>
              <a:buFont typeface="Wingdings 3" pitchFamily="18" charset="2"/>
              <a:buChar char=""/>
            </a:pPr>
            <a:endParaRPr lang="fi-FI" sz="1800" i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60350"/>
            <a:ext cx="6912446" cy="727075"/>
          </a:xfrm>
        </p:spPr>
        <p:txBody>
          <a:bodyPr/>
          <a:lstStyle/>
          <a:p>
            <a:r>
              <a:rPr lang="fi-FI" sz="2000" dirty="0" smtClean="0"/>
              <a:t>Tilankäyttöä tehostetaan</a:t>
            </a:r>
            <a:br>
              <a:rPr lang="fi-FI" sz="2000" dirty="0" smtClean="0"/>
            </a:br>
            <a:r>
              <a:rPr lang="fi-FI" sz="2000" dirty="0" smtClean="0"/>
              <a:t>toimistoneliöitä ja työpisteiden määrää vähentämällä</a:t>
            </a:r>
            <a:br>
              <a:rPr lang="fi-FI" sz="2000" dirty="0" smtClean="0"/>
            </a:br>
            <a:r>
              <a:rPr lang="fi-FI" sz="2000" dirty="0" smtClean="0"/>
              <a:t>- työntekijämäärien kehitys viime vuotta positiivisempi</a:t>
            </a:r>
            <a:endParaRPr lang="fi-FI" sz="2000" dirty="0">
              <a:solidFill>
                <a:srgbClr val="FF0000"/>
              </a:solidFill>
            </a:endParaRPr>
          </a:p>
        </p:txBody>
      </p:sp>
      <p:sp>
        <p:nvSpPr>
          <p:cNvPr id="112644" name="Freeform 4"/>
          <p:cNvSpPr>
            <a:spLocks/>
          </p:cNvSpPr>
          <p:nvPr/>
        </p:nvSpPr>
        <p:spPr bwMode="auto">
          <a:xfrm>
            <a:off x="4789488" y="2824163"/>
            <a:ext cx="1611312" cy="1058862"/>
          </a:xfrm>
          <a:custGeom>
            <a:avLst/>
            <a:gdLst>
              <a:gd name="T0" fmla="*/ 704 w 1015"/>
              <a:gd name="T1" fmla="*/ 59 h 667"/>
              <a:gd name="T2" fmla="*/ 558 w 1015"/>
              <a:gd name="T3" fmla="*/ 22 h 667"/>
              <a:gd name="T4" fmla="*/ 156 w 1015"/>
              <a:gd name="T5" fmla="*/ 59 h 667"/>
              <a:gd name="T6" fmla="*/ 28 w 1015"/>
              <a:gd name="T7" fmla="*/ 178 h 667"/>
              <a:gd name="T8" fmla="*/ 0 w 1015"/>
              <a:gd name="T9" fmla="*/ 260 h 667"/>
              <a:gd name="T10" fmla="*/ 9 w 1015"/>
              <a:gd name="T11" fmla="*/ 351 h 667"/>
              <a:gd name="T12" fmla="*/ 46 w 1015"/>
              <a:gd name="T13" fmla="*/ 406 h 667"/>
              <a:gd name="T14" fmla="*/ 146 w 1015"/>
              <a:gd name="T15" fmla="*/ 525 h 667"/>
              <a:gd name="T16" fmla="*/ 485 w 1015"/>
              <a:gd name="T17" fmla="*/ 635 h 667"/>
              <a:gd name="T18" fmla="*/ 887 w 1015"/>
              <a:gd name="T19" fmla="*/ 598 h 667"/>
              <a:gd name="T20" fmla="*/ 960 w 1015"/>
              <a:gd name="T21" fmla="*/ 498 h 667"/>
              <a:gd name="T22" fmla="*/ 978 w 1015"/>
              <a:gd name="T23" fmla="*/ 470 h 667"/>
              <a:gd name="T24" fmla="*/ 997 w 1015"/>
              <a:gd name="T25" fmla="*/ 443 h 667"/>
              <a:gd name="T26" fmla="*/ 1015 w 1015"/>
              <a:gd name="T27" fmla="*/ 379 h 667"/>
              <a:gd name="T28" fmla="*/ 905 w 1015"/>
              <a:gd name="T29" fmla="*/ 187 h 667"/>
              <a:gd name="T30" fmla="*/ 814 w 1015"/>
              <a:gd name="T31" fmla="*/ 123 h 667"/>
              <a:gd name="T32" fmla="*/ 750 w 1015"/>
              <a:gd name="T33" fmla="*/ 77 h 667"/>
              <a:gd name="T34" fmla="*/ 704 w 1015"/>
              <a:gd name="T35" fmla="*/ 59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015" h="667">
                <a:moveTo>
                  <a:pt x="704" y="59"/>
                </a:moveTo>
                <a:cubicBezTo>
                  <a:pt x="653" y="42"/>
                  <a:pt x="611" y="31"/>
                  <a:pt x="558" y="22"/>
                </a:cubicBezTo>
                <a:cubicBezTo>
                  <a:pt x="415" y="27"/>
                  <a:pt x="291" y="25"/>
                  <a:pt x="156" y="59"/>
                </a:cubicBezTo>
                <a:cubicBezTo>
                  <a:pt x="107" y="106"/>
                  <a:pt x="57" y="98"/>
                  <a:pt x="28" y="178"/>
                </a:cubicBezTo>
                <a:cubicBezTo>
                  <a:pt x="18" y="205"/>
                  <a:pt x="0" y="260"/>
                  <a:pt x="0" y="260"/>
                </a:cubicBezTo>
                <a:cubicBezTo>
                  <a:pt x="3" y="290"/>
                  <a:pt x="0" y="322"/>
                  <a:pt x="9" y="351"/>
                </a:cubicBezTo>
                <a:cubicBezTo>
                  <a:pt x="16" y="372"/>
                  <a:pt x="34" y="388"/>
                  <a:pt x="46" y="406"/>
                </a:cubicBezTo>
                <a:cubicBezTo>
                  <a:pt x="74" y="448"/>
                  <a:pt x="101" y="496"/>
                  <a:pt x="146" y="525"/>
                </a:cubicBezTo>
                <a:cubicBezTo>
                  <a:pt x="247" y="590"/>
                  <a:pt x="367" y="618"/>
                  <a:pt x="485" y="635"/>
                </a:cubicBezTo>
                <a:cubicBezTo>
                  <a:pt x="553" y="633"/>
                  <a:pt x="783" y="667"/>
                  <a:pt x="887" y="598"/>
                </a:cubicBezTo>
                <a:cubicBezTo>
                  <a:pt x="910" y="563"/>
                  <a:pt x="936" y="534"/>
                  <a:pt x="960" y="498"/>
                </a:cubicBezTo>
                <a:cubicBezTo>
                  <a:pt x="966" y="489"/>
                  <a:pt x="972" y="479"/>
                  <a:pt x="978" y="470"/>
                </a:cubicBezTo>
                <a:cubicBezTo>
                  <a:pt x="984" y="461"/>
                  <a:pt x="997" y="443"/>
                  <a:pt x="997" y="443"/>
                </a:cubicBezTo>
                <a:cubicBezTo>
                  <a:pt x="1001" y="431"/>
                  <a:pt x="1015" y="389"/>
                  <a:pt x="1015" y="379"/>
                </a:cubicBezTo>
                <a:cubicBezTo>
                  <a:pt x="1015" y="273"/>
                  <a:pt x="970" y="255"/>
                  <a:pt x="905" y="187"/>
                </a:cubicBezTo>
                <a:cubicBezTo>
                  <a:pt x="879" y="160"/>
                  <a:pt x="849" y="135"/>
                  <a:pt x="814" y="123"/>
                </a:cubicBezTo>
                <a:cubicBezTo>
                  <a:pt x="792" y="100"/>
                  <a:pt x="781" y="87"/>
                  <a:pt x="750" y="77"/>
                </a:cubicBezTo>
                <a:cubicBezTo>
                  <a:pt x="743" y="66"/>
                  <a:pt x="704" y="0"/>
                  <a:pt x="704" y="59"/>
                </a:cubicBez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7948294" cy="4751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5" y="476672"/>
            <a:ext cx="7128346" cy="727075"/>
          </a:xfrm>
        </p:spPr>
        <p:txBody>
          <a:bodyPr/>
          <a:lstStyle/>
          <a:p>
            <a:r>
              <a:rPr lang="fi-FI" altLang="fi-FI" sz="2000" dirty="0" smtClean="0"/>
              <a:t>Työpisteiden määrä vähenee</a:t>
            </a:r>
            <a:br>
              <a:rPr lang="fi-FI" altLang="fi-FI" sz="2000" dirty="0" smtClean="0"/>
            </a:br>
            <a:r>
              <a:rPr lang="fi-FI" altLang="fi-FI" sz="2000" dirty="0" smtClean="0"/>
              <a:t>- saldoluku pakkasella ensimmäistä kertaa</a:t>
            </a:r>
            <a:endParaRPr lang="fi-FI" altLang="fi-FI" sz="2000" dirty="0" smtClean="0">
              <a:solidFill>
                <a:srgbClr val="FF0000"/>
              </a:solidFill>
            </a:endParaRPr>
          </a:p>
        </p:txBody>
      </p:sp>
      <p:sp>
        <p:nvSpPr>
          <p:cNvPr id="156675" name="Freeform 3"/>
          <p:cNvSpPr>
            <a:spLocks/>
          </p:cNvSpPr>
          <p:nvPr/>
        </p:nvSpPr>
        <p:spPr bwMode="auto">
          <a:xfrm>
            <a:off x="4789488" y="2824163"/>
            <a:ext cx="1611312" cy="1058862"/>
          </a:xfrm>
          <a:custGeom>
            <a:avLst/>
            <a:gdLst>
              <a:gd name="T0" fmla="*/ 704 w 1015"/>
              <a:gd name="T1" fmla="*/ 59 h 667"/>
              <a:gd name="T2" fmla="*/ 558 w 1015"/>
              <a:gd name="T3" fmla="*/ 22 h 667"/>
              <a:gd name="T4" fmla="*/ 156 w 1015"/>
              <a:gd name="T5" fmla="*/ 59 h 667"/>
              <a:gd name="T6" fmla="*/ 28 w 1015"/>
              <a:gd name="T7" fmla="*/ 178 h 667"/>
              <a:gd name="T8" fmla="*/ 0 w 1015"/>
              <a:gd name="T9" fmla="*/ 260 h 667"/>
              <a:gd name="T10" fmla="*/ 9 w 1015"/>
              <a:gd name="T11" fmla="*/ 351 h 667"/>
              <a:gd name="T12" fmla="*/ 46 w 1015"/>
              <a:gd name="T13" fmla="*/ 406 h 667"/>
              <a:gd name="T14" fmla="*/ 146 w 1015"/>
              <a:gd name="T15" fmla="*/ 525 h 667"/>
              <a:gd name="T16" fmla="*/ 485 w 1015"/>
              <a:gd name="T17" fmla="*/ 635 h 667"/>
              <a:gd name="T18" fmla="*/ 887 w 1015"/>
              <a:gd name="T19" fmla="*/ 598 h 667"/>
              <a:gd name="T20" fmla="*/ 960 w 1015"/>
              <a:gd name="T21" fmla="*/ 498 h 667"/>
              <a:gd name="T22" fmla="*/ 978 w 1015"/>
              <a:gd name="T23" fmla="*/ 470 h 667"/>
              <a:gd name="T24" fmla="*/ 997 w 1015"/>
              <a:gd name="T25" fmla="*/ 443 h 667"/>
              <a:gd name="T26" fmla="*/ 1015 w 1015"/>
              <a:gd name="T27" fmla="*/ 379 h 667"/>
              <a:gd name="T28" fmla="*/ 905 w 1015"/>
              <a:gd name="T29" fmla="*/ 187 h 667"/>
              <a:gd name="T30" fmla="*/ 814 w 1015"/>
              <a:gd name="T31" fmla="*/ 123 h 667"/>
              <a:gd name="T32" fmla="*/ 750 w 1015"/>
              <a:gd name="T33" fmla="*/ 77 h 667"/>
              <a:gd name="T34" fmla="*/ 704 w 1015"/>
              <a:gd name="T35" fmla="*/ 59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015" h="667">
                <a:moveTo>
                  <a:pt x="704" y="59"/>
                </a:moveTo>
                <a:cubicBezTo>
                  <a:pt x="653" y="42"/>
                  <a:pt x="611" y="31"/>
                  <a:pt x="558" y="22"/>
                </a:cubicBezTo>
                <a:cubicBezTo>
                  <a:pt x="415" y="27"/>
                  <a:pt x="291" y="25"/>
                  <a:pt x="156" y="59"/>
                </a:cubicBezTo>
                <a:cubicBezTo>
                  <a:pt x="107" y="106"/>
                  <a:pt x="57" y="98"/>
                  <a:pt x="28" y="178"/>
                </a:cubicBezTo>
                <a:cubicBezTo>
                  <a:pt x="18" y="205"/>
                  <a:pt x="0" y="260"/>
                  <a:pt x="0" y="260"/>
                </a:cubicBezTo>
                <a:cubicBezTo>
                  <a:pt x="3" y="290"/>
                  <a:pt x="0" y="322"/>
                  <a:pt x="9" y="351"/>
                </a:cubicBezTo>
                <a:cubicBezTo>
                  <a:pt x="16" y="372"/>
                  <a:pt x="34" y="388"/>
                  <a:pt x="46" y="406"/>
                </a:cubicBezTo>
                <a:cubicBezTo>
                  <a:pt x="74" y="448"/>
                  <a:pt x="101" y="496"/>
                  <a:pt x="146" y="525"/>
                </a:cubicBezTo>
                <a:cubicBezTo>
                  <a:pt x="247" y="590"/>
                  <a:pt x="367" y="618"/>
                  <a:pt x="485" y="635"/>
                </a:cubicBezTo>
                <a:cubicBezTo>
                  <a:pt x="553" y="633"/>
                  <a:pt x="783" y="667"/>
                  <a:pt x="887" y="598"/>
                </a:cubicBezTo>
                <a:cubicBezTo>
                  <a:pt x="910" y="563"/>
                  <a:pt x="936" y="534"/>
                  <a:pt x="960" y="498"/>
                </a:cubicBezTo>
                <a:cubicBezTo>
                  <a:pt x="966" y="489"/>
                  <a:pt x="972" y="479"/>
                  <a:pt x="978" y="470"/>
                </a:cubicBezTo>
                <a:cubicBezTo>
                  <a:pt x="984" y="461"/>
                  <a:pt x="997" y="443"/>
                  <a:pt x="997" y="443"/>
                </a:cubicBezTo>
                <a:cubicBezTo>
                  <a:pt x="1001" y="431"/>
                  <a:pt x="1015" y="389"/>
                  <a:pt x="1015" y="379"/>
                </a:cubicBezTo>
                <a:cubicBezTo>
                  <a:pt x="1015" y="273"/>
                  <a:pt x="970" y="255"/>
                  <a:pt x="905" y="187"/>
                </a:cubicBezTo>
                <a:cubicBezTo>
                  <a:pt x="879" y="160"/>
                  <a:pt x="849" y="135"/>
                  <a:pt x="814" y="123"/>
                </a:cubicBezTo>
                <a:cubicBezTo>
                  <a:pt x="792" y="100"/>
                  <a:pt x="781" y="87"/>
                  <a:pt x="750" y="77"/>
                </a:cubicBezTo>
                <a:cubicBezTo>
                  <a:pt x="743" y="66"/>
                  <a:pt x="704" y="0"/>
                  <a:pt x="704" y="59"/>
                </a:cubicBez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i-FI" sz="800" b="0" i="0" dirty="0">
              <a:solidFill>
                <a:srgbClr val="005355"/>
              </a:solidFill>
              <a:latin typeface="Humnst777 BT" pitchFamily="34" charset="0"/>
              <a:ea typeface="+mn-ea"/>
            </a:endParaRPr>
          </a:p>
        </p:txBody>
      </p:sp>
      <p:sp>
        <p:nvSpPr>
          <p:cNvPr id="98310" name="TextBox 1"/>
          <p:cNvSpPr txBox="1">
            <a:spLocks noChangeArrowheads="1"/>
          </p:cNvSpPr>
          <p:nvPr/>
        </p:nvSpPr>
        <p:spPr bwMode="auto">
          <a:xfrm>
            <a:off x="2423319" y="6442075"/>
            <a:ext cx="6343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 i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1200" b="1" i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1200" b="1" i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1200" b="1" i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1200" b="1" i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9pPr>
          </a:lstStyle>
          <a:p>
            <a:r>
              <a:rPr lang="fi-FI" altLang="fi-FI" i="0" dirty="0">
                <a:solidFill>
                  <a:schemeClr val="tx1"/>
                </a:solidFill>
              </a:rPr>
              <a:t>SALDOLUVUT=  myönteisten vastausten %-osuus – kielteisten vastausten %-osuus </a:t>
            </a:r>
          </a:p>
          <a:p>
            <a:endParaRPr lang="fi-FI" altLang="fi-FI" i="0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334" y="1484784"/>
            <a:ext cx="7920880" cy="458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57"/>
          <p:cNvSpPr txBox="1">
            <a:spLocks noChangeArrowheads="1"/>
          </p:cNvSpPr>
          <p:nvPr/>
        </p:nvSpPr>
        <p:spPr bwMode="auto">
          <a:xfrm>
            <a:off x="539552" y="2227923"/>
            <a:ext cx="820737" cy="190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200" b="1" dirty="0">
                <a:solidFill>
                  <a:schemeClr val="tx1"/>
                </a:solidFill>
              </a:rPr>
              <a:t>+ kasvaa</a:t>
            </a:r>
          </a:p>
        </p:txBody>
      </p:sp>
      <p:sp>
        <p:nvSpPr>
          <p:cNvPr id="11" name="Text Box 58"/>
          <p:cNvSpPr txBox="1">
            <a:spLocks noChangeArrowheads="1"/>
          </p:cNvSpPr>
          <p:nvPr/>
        </p:nvSpPr>
        <p:spPr bwMode="auto">
          <a:xfrm>
            <a:off x="539552" y="4653136"/>
            <a:ext cx="935037" cy="211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200" b="1" dirty="0">
                <a:solidFill>
                  <a:schemeClr val="tx1"/>
                </a:solidFill>
              </a:rPr>
              <a:t>- vähenee</a:t>
            </a:r>
            <a:r>
              <a:rPr lang="fi-FI" sz="1400" b="1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331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TI kalvopohja Suomi09">
  <a:themeElements>
    <a:clrScheme name="KTI kalvopohja Suomi09 2">
      <a:dk1>
        <a:srgbClr val="000000"/>
      </a:dk1>
      <a:lt1>
        <a:srgbClr val="FFFFFF"/>
      </a:lt1>
      <a:dk2>
        <a:srgbClr val="005355"/>
      </a:dk2>
      <a:lt2>
        <a:srgbClr val="969696"/>
      </a:lt2>
      <a:accent1>
        <a:srgbClr val="7DB956"/>
      </a:accent1>
      <a:accent2>
        <a:srgbClr val="4A5C68"/>
      </a:accent2>
      <a:accent3>
        <a:srgbClr val="FFFFFF"/>
      </a:accent3>
      <a:accent4>
        <a:srgbClr val="000000"/>
      </a:accent4>
      <a:accent5>
        <a:srgbClr val="BFD9B4"/>
      </a:accent5>
      <a:accent6>
        <a:srgbClr val="42535E"/>
      </a:accent6>
      <a:hlink>
        <a:srgbClr val="00B5DD"/>
      </a:hlink>
      <a:folHlink>
        <a:srgbClr val="F49F22"/>
      </a:folHlink>
    </a:clrScheme>
    <a:fontScheme name="KTI kalvopohja Suomi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Humnst777 B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Humnst777 BT" pitchFamily="34" charset="0"/>
          </a:defRPr>
        </a:defPPr>
      </a:lstStyle>
    </a:lnDef>
  </a:objectDefaults>
  <a:extraClrSchemeLst>
    <a:extraClrScheme>
      <a:clrScheme name="KTI kalvopohja Suomi09 1">
        <a:dk1>
          <a:srgbClr val="000000"/>
        </a:dk1>
        <a:lt1>
          <a:srgbClr val="FFFFFF"/>
        </a:lt1>
        <a:dk2>
          <a:srgbClr val="004800"/>
        </a:dk2>
        <a:lt2>
          <a:srgbClr val="969696"/>
        </a:lt2>
        <a:accent1>
          <a:srgbClr val="75AD94"/>
        </a:accent1>
        <a:accent2>
          <a:srgbClr val="EA7C0E"/>
        </a:accent2>
        <a:accent3>
          <a:srgbClr val="FFFFFF"/>
        </a:accent3>
        <a:accent4>
          <a:srgbClr val="000000"/>
        </a:accent4>
        <a:accent5>
          <a:srgbClr val="BDD3C8"/>
        </a:accent5>
        <a:accent6>
          <a:srgbClr val="D4700C"/>
        </a:accent6>
        <a:hlink>
          <a:srgbClr val="FFB56B"/>
        </a:hlink>
        <a:folHlink>
          <a:srgbClr val="4D7EA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TI kalvopohja Suomi09 2">
        <a:dk1>
          <a:srgbClr val="000000"/>
        </a:dk1>
        <a:lt1>
          <a:srgbClr val="FFFFFF"/>
        </a:lt1>
        <a:dk2>
          <a:srgbClr val="005355"/>
        </a:dk2>
        <a:lt2>
          <a:srgbClr val="969696"/>
        </a:lt2>
        <a:accent1>
          <a:srgbClr val="7DB956"/>
        </a:accent1>
        <a:accent2>
          <a:srgbClr val="4A5C68"/>
        </a:accent2>
        <a:accent3>
          <a:srgbClr val="FFFFFF"/>
        </a:accent3>
        <a:accent4>
          <a:srgbClr val="000000"/>
        </a:accent4>
        <a:accent5>
          <a:srgbClr val="BFD9B4"/>
        </a:accent5>
        <a:accent6>
          <a:srgbClr val="42535E"/>
        </a:accent6>
        <a:hlink>
          <a:srgbClr val="00B5DD"/>
        </a:hlink>
        <a:folHlink>
          <a:srgbClr val="F49F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12455</TotalTime>
  <Words>851</Words>
  <Application>Microsoft Office PowerPoint</Application>
  <PresentationFormat>On-screen Show (4:3)</PresentationFormat>
  <Paragraphs>198</Paragraphs>
  <Slides>33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KTI kalvopohja Suomi09</vt:lpstr>
      <vt:lpstr>TULEVAISUUDEN TYÖYMPÄRISTÖ  - BAROMETRI 2015</vt:lpstr>
      <vt:lpstr>Taustaa</vt:lpstr>
      <vt:lpstr>Barometrin toteutus</vt:lpstr>
      <vt:lpstr>Vastaajaprofiili</vt:lpstr>
      <vt:lpstr>Vastausten % -jakauma toimialoittain</vt:lpstr>
      <vt:lpstr>Tilankäytön kehitys  pääkaupunkiseudun toimistoissa</vt:lpstr>
      <vt:lpstr>TULEVAISUUDEN TYÖYMPÄRISTÖ  - BAROMETRI 2015</vt:lpstr>
      <vt:lpstr>Tilankäyttöä tehostetaan toimistoneliöitä ja työpisteiden määrää vähentämällä - työntekijämäärien kehitys viime vuotta positiivisempi</vt:lpstr>
      <vt:lpstr>Työpisteiden määrä vähenee - saldoluku pakkasella ensimmäistä kertaa</vt:lpstr>
      <vt:lpstr>Monitilatoimistot kasvattavat suosiotaan - erilaisia tiloja erilaisiin työtehtäviin joustavasti ja monipuolisesti</vt:lpstr>
      <vt:lpstr>Huonetoimistot jäämässä historiaan</vt:lpstr>
      <vt:lpstr>Nimetty työpiste vain harvoilla  - tyhjistä työpisteistä ei haluta maksaa</vt:lpstr>
      <vt:lpstr>PowerPoint Presentation</vt:lpstr>
      <vt:lpstr>Toimisto ja teknologia tukevat vuorovaikutusta</vt:lpstr>
      <vt:lpstr>Toimisto on kohtaamispaikka - virtuaaliset työvälineet yleistyvät</vt:lpstr>
      <vt:lpstr>Monipaikkainen työ yleistyy - etätyöskentely voimakkaassa kasvussa</vt:lpstr>
      <vt:lpstr>Työ ei ole sidottu aikaan eikä paikkaan</vt:lpstr>
      <vt:lpstr>TULEVAISUUDEN TYÖYMPÄRISTÖ  - BAROMETRI 2015</vt:lpstr>
      <vt:lpstr>PowerPoint Presentation</vt:lpstr>
      <vt:lpstr>PowerPoint Presentation</vt:lpstr>
      <vt:lpstr>PowerPoint Presentation</vt:lpstr>
      <vt:lpstr>PowerPoint Presentation</vt:lpstr>
      <vt:lpstr>Mitä asioita tulevaisuuden toimistojen / työympäristöjen suunnittelussa tulisi ehdottomasti ottaa huomioon?  Millaisia vaatimuksia tulevaisuuden työntekijät ja työn luonne asettaa?</vt:lpstr>
      <vt:lpstr>TULEVAISUUDEN TYÖYMPÄRISTÖ  - BAROMETRI 2015</vt:lpstr>
      <vt:lpstr>Soveltuvin alue toimistotilojen sijaintipaikaksi  vs. nykyinen alue (%)</vt:lpstr>
      <vt:lpstr>Alueluokittelu</vt:lpstr>
      <vt:lpstr>Alueiden vetovoimaa 2015  1. soveltuvin alue</vt:lpstr>
      <vt:lpstr>Alueiden vetovoimaa 2015   2. soveltuvin alue</vt:lpstr>
      <vt:lpstr>Alueiden vetovoimaa 2015   1. ja 2. soveltuvimmat alueet</vt:lpstr>
      <vt:lpstr>Soveltuvimmat alueet: Hyvät liikenneyhteydet ja saavutettavuus koetaan tärkeinä</vt:lpstr>
      <vt:lpstr>Sijaintipreferenssit alueiden sisällä</vt:lpstr>
      <vt:lpstr>Alueiden suosituimmuusjärjestys tarkemmalla aluetasolla  Top 11</vt:lpstr>
      <vt:lpstr>Lisätietoja</vt:lpstr>
    </vt:vector>
  </TitlesOfParts>
  <Company>KTI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Tulevaisuuden Työympäristö –barometri 2005</dc:title>
  <dc:creator>kti_2</dc:creator>
  <cp:lastModifiedBy>Riitta Lahtinen</cp:lastModifiedBy>
  <cp:revision>419</cp:revision>
  <cp:lastPrinted>2015-05-25T04:53:44Z</cp:lastPrinted>
  <dcterms:created xsi:type="dcterms:W3CDTF">2005-01-30T11:09:52Z</dcterms:created>
  <dcterms:modified xsi:type="dcterms:W3CDTF">2015-05-25T04:55:27Z</dcterms:modified>
</cp:coreProperties>
</file>