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2"/>
  </p:handoutMasterIdLst>
  <p:sldIdLst>
    <p:sldId id="256" r:id="rId2"/>
    <p:sldId id="257" r:id="rId3"/>
    <p:sldId id="268" r:id="rId4"/>
    <p:sldId id="259" r:id="rId5"/>
    <p:sldId id="266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0C480-9A90-473B-9901-F4F5A7A51F6D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F0C81-4AA9-40FF-99D4-4BFDDA1AD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29537" cy="530225"/>
          </a:xfrm>
        </p:spPr>
        <p:txBody>
          <a:bodyPr r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9732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7326" name="Rectangle 4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97327" name="Rectangle 4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97330" name="Picture 50" descr="SKANSKA-orig-CS1-logo-RGB-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</p:spPr>
      </p:pic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277DA07-1F02-4176-9208-E42F8FA5B009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962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Public information</a:t>
            </a:r>
            <a:endParaRPr lang="cs-CZ"/>
          </a:p>
        </p:txBody>
      </p:sp>
      <p:sp>
        <p:nvSpPr>
          <p:cNvPr id="962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8590BC4-232C-4CA1-AE36-3346970DE66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6300" name="Picture 44" descr="SKANSKA-orig-CS1-logo-RGB-5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</p:spPr>
      </p:pic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6302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6303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513_DPP_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729537" cy="923330"/>
          </a:xfrm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„Reklamační kauzy“ z pohledu </a:t>
            </a:r>
            <a:r>
              <a:rPr lang="cs-CZ" sz="2800" dirty="0" err="1" smtClean="0">
                <a:solidFill>
                  <a:schemeClr val="bg1"/>
                </a:solidFill>
              </a:rPr>
              <a:t>Skanska</a:t>
            </a:r>
            <a:r>
              <a:rPr lang="cs-CZ" sz="2800" dirty="0" smtClean="0">
                <a:solidFill>
                  <a:schemeClr val="bg1"/>
                </a:solidFill>
              </a:rPr>
              <a:t> a.s.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0"/>
            <a:ext cx="9144000" cy="6381328"/>
            <a:chOff x="0" y="0"/>
            <a:chExt cx="9144000" cy="6381328"/>
          </a:xfrm>
        </p:grpSpPr>
        <p:pic>
          <p:nvPicPr>
            <p:cNvPr id="9" name="Obrázek 8" descr="D4706.jpg"/>
            <p:cNvPicPr>
              <a:picLocks noChangeAspect="1"/>
            </p:cNvPicPr>
            <p:nvPr/>
          </p:nvPicPr>
          <p:blipFill>
            <a:blip r:embed="rId2" cstate="print"/>
            <a:srcRect b="4202"/>
            <a:stretch>
              <a:fillRect/>
            </a:stretch>
          </p:blipFill>
          <p:spPr>
            <a:xfrm>
              <a:off x="0" y="0"/>
              <a:ext cx="9144000" cy="6381327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6588224" y="5949280"/>
              <a:ext cx="23762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D11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628800"/>
            <a:ext cx="7097662" cy="47483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K pochopení toho, jak jsou rozděleny odpovědnosti </a:t>
            </a:r>
            <a:r>
              <a:rPr lang="cs-CZ" sz="2800" dirty="0" smtClean="0"/>
              <a:t>za </a:t>
            </a:r>
            <a:r>
              <a:rPr lang="cs-CZ" sz="2800" dirty="0" smtClean="0"/>
              <a:t>postavení tohoto úseku dálnice na nestabilním podloží, je nutné se blíže seznámit s </a:t>
            </a:r>
            <a:r>
              <a:rPr lang="cs-CZ" sz="2800" b="1" dirty="0" smtClean="0"/>
              <a:t>pravidly průběhu plánování investice, její přípravy a realizace.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11541" y="2"/>
            <a:ext cx="9155541" cy="6472560"/>
            <a:chOff x="-11541" y="2"/>
            <a:chExt cx="9155541" cy="6472560"/>
          </a:xfrm>
        </p:grpSpPr>
        <p:pic>
          <p:nvPicPr>
            <p:cNvPr id="11" name="Obrázek 10" descr="investor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541" y="2"/>
              <a:ext cx="9155541" cy="6472560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6588224" y="5805264"/>
              <a:ext cx="23762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D11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704856" cy="482032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 smtClean="0"/>
              <a:t>Z tohoto schématu jasně vyplývá, že o tom, </a:t>
            </a:r>
            <a:r>
              <a:rPr lang="cs-CZ" sz="1800" b="1" dirty="0" smtClean="0"/>
              <a:t>kudy povede dálnice, rozhoduje stát/investor. ŘSD a jím řízené organizace odpovídají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za </a:t>
            </a:r>
            <a:r>
              <a:rPr lang="cs-CZ" sz="1800" b="1" dirty="0" smtClean="0"/>
              <a:t>přípravu investice před zahájením prací zhotovitele.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b="1" dirty="0" smtClean="0"/>
              <a:t>S výsledkem nezávislé expertízy byli zástupci ŘSD a </a:t>
            </a:r>
            <a:r>
              <a:rPr lang="cs-CZ" sz="1800" b="1" dirty="0" err="1" smtClean="0"/>
              <a:t>Skanska</a:t>
            </a:r>
            <a:r>
              <a:rPr lang="cs-CZ" sz="1800" b="1" dirty="0" smtClean="0"/>
              <a:t> seznámeni 28. 4. 2011.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 smtClean="0"/>
              <a:t>Expertíza potvrdila rozdělení odpovědnost mezi všechny zainteresované (nikoli však podíl odpovědnosti).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 smtClean="0"/>
              <a:t>Jedná se o cca 200 metrů vozovky, řekli jsme dříve, že podle nás jsou maximální představitelné </a:t>
            </a:r>
            <a:r>
              <a:rPr lang="cs-CZ" sz="1800" b="1" dirty="0" smtClean="0"/>
              <a:t>náklady na opravu do 50 milionů Kč.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 smtClean="0"/>
              <a:t>Nyní se hledá optimální technické řešení s cílem opravit D11 co nejdříve – to je priorita všech zúčastněných stran.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1"/>
            <a:ext cx="9144000" cy="6453335"/>
            <a:chOff x="0" y="1"/>
            <a:chExt cx="9144000" cy="6453335"/>
          </a:xfrm>
        </p:grpSpPr>
        <p:pic>
          <p:nvPicPr>
            <p:cNvPr id="13" name="Obrázek 12" descr="d11.jpg"/>
            <p:cNvPicPr>
              <a:picLocks noChangeAspect="1"/>
            </p:cNvPicPr>
            <p:nvPr/>
          </p:nvPicPr>
          <p:blipFill>
            <a:blip r:embed="rId2" cstate="print"/>
            <a:srcRect b="3121"/>
            <a:stretch>
              <a:fillRect/>
            </a:stretch>
          </p:blipFill>
          <p:spPr>
            <a:xfrm>
              <a:off x="0" y="1"/>
              <a:ext cx="9144000" cy="6453335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6588224" y="5949280"/>
              <a:ext cx="23762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1421928"/>
          </a:xfrm>
        </p:spPr>
        <p:txBody>
          <a:bodyPr/>
          <a:lstStyle/>
          <a:p>
            <a:pPr lvl="0"/>
            <a:r>
              <a:rPr lang="nn-NO" dirty="0" smtClean="0"/>
              <a:t>I/42 Brno VMO MÚK Dobrovského – Svitavská radiála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988840"/>
            <a:ext cx="7704137" cy="41722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100" b="1" dirty="0" smtClean="0"/>
              <a:t>Stavba probíhá, ještě není dokončena</a:t>
            </a:r>
            <a:r>
              <a:rPr lang="cs-CZ" sz="2100" dirty="0" smtClean="0"/>
              <a:t>, proto tedy nemůže být a ani není reklamována. Zde skutečně nechápeme, proč ŘSD vůbec o reklamacích hovoří.</a:t>
            </a:r>
          </a:p>
          <a:p>
            <a:pPr>
              <a:buFont typeface="Arial" pitchFamily="34" charset="0"/>
              <a:buChar char="•"/>
            </a:pPr>
            <a:r>
              <a:rPr lang="cs-CZ" sz="2100" b="1" dirty="0" smtClean="0"/>
              <a:t>Průběžná kontrola kvality </a:t>
            </a:r>
            <a:r>
              <a:rPr lang="cs-CZ" sz="2100" dirty="0" smtClean="0"/>
              <a:t>probíhá podle uzavřené smlouvy a drobné závady jsou odstraňovány nejen společností Skanska, ale také ostatními členy sdružení, které je zhotovitelem stavby. </a:t>
            </a:r>
            <a:br>
              <a:rPr lang="cs-CZ" sz="2100" dirty="0" smtClean="0"/>
            </a:br>
            <a:r>
              <a:rPr lang="cs-CZ" sz="2100" dirty="0" smtClean="0"/>
              <a:t>(Skanska 34%, </a:t>
            </a:r>
            <a:r>
              <a:rPr lang="cs-CZ" sz="2100" dirty="0" err="1" smtClean="0"/>
              <a:t>Eurovia</a:t>
            </a:r>
            <a:r>
              <a:rPr lang="cs-CZ" sz="2100" dirty="0" smtClean="0"/>
              <a:t> 33%, OHL ŽS 33%). </a:t>
            </a:r>
          </a:p>
          <a:p>
            <a:pPr>
              <a:buFont typeface="Arial" pitchFamily="34" charset="0"/>
              <a:buChar char="•"/>
            </a:pPr>
            <a:r>
              <a:rPr lang="cs-CZ" sz="2100" b="1" dirty="0" smtClean="0"/>
              <a:t>Aktuální stav: </a:t>
            </a:r>
            <a:r>
              <a:rPr lang="cs-CZ" sz="2100" dirty="0" smtClean="0"/>
              <a:t>standardní postup v průběhu stavby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(</a:t>
            </a:r>
            <a:r>
              <a:rPr lang="cs-CZ" sz="2100" dirty="0" smtClean="0"/>
              <a:t>návrh řešení a investorem písemně odsouhlasený postup – izolační nátěr).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D1 Svodidla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412776"/>
            <a:ext cx="7817742" cy="4896544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Toto je komplikovaný případ, především administrativně. </a:t>
            </a:r>
          </a:p>
          <a:p>
            <a:pPr>
              <a:spcBef>
                <a:spcPts val="600"/>
              </a:spcBef>
              <a:buNone/>
            </a:pPr>
            <a:r>
              <a:rPr lang="cs-CZ" sz="1400" b="1" dirty="0" smtClean="0"/>
              <a:t>	Nicméně rozhodně můžeme odmítnout tvrzení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b="1" dirty="0" smtClean="0"/>
              <a:t>že se jedná o hrozbu bezpečnosti provozu na komunikaci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b="1" dirty="0" smtClean="0"/>
              <a:t>že kvůli tomu bylo nutné omezit rychlost na 100 km/hod.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b="1" dirty="0" smtClean="0"/>
              <a:t>že problém reprezentuje astronomické náklady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b="1" dirty="0" smtClean="0"/>
              <a:t>že s investorem nekomunikujeme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Stavba byla před uvedením do provozu </a:t>
            </a:r>
            <a:r>
              <a:rPr lang="cs-CZ" sz="1400" b="1" dirty="0" smtClean="0"/>
              <a:t>řádně převzata odpovědnými zástupci ŘSD.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Společně s nimi proběhl audit všech prvků svodidel a proběhlo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jeho vyhodnocení na TDS (Technický dozor stavby).</a:t>
            </a:r>
            <a:br>
              <a:rPr lang="cs-CZ" sz="1400" dirty="0" smtClean="0"/>
            </a:br>
            <a:r>
              <a:rPr lang="cs-CZ" sz="1400" b="1" dirty="0" smtClean="0"/>
              <a:t>Až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smtClean="0"/>
              <a:t>22. 3. 2011, jsme dostali reklamační dopis s požadavkem na výměnu některých špatně značených dílů.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Přestože nejsme přesvědčeni, že jsme pochybili a na dodané díly máme certifikáty, provedli jsme výměnu 26. 3. 2011.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Od první profilace případu ŘSD v médiích až do výměny svodidel došlo k podstatnému omezení rozsahu reklamovaných dílů, </a:t>
            </a:r>
            <a:r>
              <a:rPr lang="cs-CZ" sz="1400" dirty="0" err="1" smtClean="0"/>
              <a:t>Skanska</a:t>
            </a:r>
            <a:r>
              <a:rPr lang="cs-CZ" sz="1400" dirty="0" smtClean="0"/>
              <a:t> tedy měnila jen zlomek původní „reklamace“.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Náklady na tuto akci jsou v řádu desítek až stovek tisíc Kč.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V této věci je angažováno více členů sdružení i subdodavatelů.</a:t>
            </a:r>
          </a:p>
          <a:p>
            <a:pPr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956376" y="278092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+ specifikace</a:t>
            </a:r>
            <a:endParaRPr lang="cs-CZ" sz="1000" dirty="0">
              <a:solidFill>
                <a:srgbClr val="FF0000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0" y="1"/>
            <a:ext cx="9144000" cy="6381327"/>
            <a:chOff x="0" y="1"/>
            <a:chExt cx="9144000" cy="6381327"/>
          </a:xfrm>
        </p:grpSpPr>
        <p:pic>
          <p:nvPicPr>
            <p:cNvPr id="8" name="Obrázek 7" descr="0135.jpg"/>
            <p:cNvPicPr>
              <a:picLocks noChangeAspect="1"/>
            </p:cNvPicPr>
            <p:nvPr/>
          </p:nvPicPr>
          <p:blipFill>
            <a:blip r:embed="rId2" cstate="print"/>
            <a:srcRect b="4202"/>
            <a:stretch>
              <a:fillRect/>
            </a:stretch>
          </p:blipFill>
          <p:spPr>
            <a:xfrm>
              <a:off x="0" y="1"/>
              <a:ext cx="9144000" cy="6381327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6588224" y="5949280"/>
              <a:ext cx="237626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Sesuv </a:t>
            </a:r>
            <a:r>
              <a:rPr lang="cs-CZ" dirty="0" err="1" smtClean="0"/>
              <a:t>Bílov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412776"/>
            <a:ext cx="7704137" cy="4748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1300" b="1" dirty="0" smtClean="0"/>
              <a:t>První reklamace v této věci nám byla doručena až</a:t>
            </a:r>
            <a:r>
              <a:rPr lang="cs-CZ" sz="1300" b="1" dirty="0" smtClean="0">
                <a:solidFill>
                  <a:srgbClr val="FF0000"/>
                </a:solidFill>
              </a:rPr>
              <a:t> </a:t>
            </a:r>
            <a:r>
              <a:rPr lang="cs-CZ" sz="1300" b="1" dirty="0" smtClean="0"/>
              <a:t>22. 3. 2011, </a:t>
            </a:r>
            <a:r>
              <a:rPr lang="cs-CZ" sz="1300" dirty="0" smtClean="0"/>
              <a:t>deset dnů po vystoupení ministra Bárty v Otázkách VM.  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Při výstavbě Dálnice D47, 4706 Hladké </a:t>
            </a:r>
            <a:r>
              <a:rPr lang="cs-CZ" sz="1300" dirty="0" err="1" smtClean="0"/>
              <a:t>Životice</a:t>
            </a:r>
            <a:r>
              <a:rPr lang="cs-CZ" sz="1300" dirty="0" smtClean="0"/>
              <a:t> – Bílovec došlo k sesuvu svahu vzhledem k průchodu přivaděče dálnice přes </a:t>
            </a:r>
            <a:r>
              <a:rPr lang="cs-CZ" sz="1300" b="1" dirty="0" smtClean="0"/>
              <a:t>nevhodné geologické území. 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b="1" dirty="0" smtClean="0"/>
              <a:t>Trasování je odpovědností investora stavby, ŘSD, respektive jeho projektanta.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V říjnu roku 2008 byla zjištěna první porucha svahu</a:t>
            </a:r>
            <a:r>
              <a:rPr lang="cs-CZ" sz="1300" b="1" dirty="0" smtClean="0"/>
              <a:t>, investorem byla klasifikována jako havárie, </a:t>
            </a:r>
            <a:r>
              <a:rPr lang="cs-CZ" sz="1300" dirty="0" smtClean="0"/>
              <a:t>a ŘSD nás vyzvalo k zahájení prací na odstranění této havárie. 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V roce 2009 proběhlo JŘBÚ (jednací řízení bez uveřejnění), kde byla Skanska oslovena investorem k ocenění sanace svahu a následně podepsala Skanska s ŘSD smlouvu na tuto sanaci. Před termínem dokončení sanace (07/2010) došlo k dalšímu nepředvídatelnému pohybu svahu a </a:t>
            </a:r>
            <a:r>
              <a:rPr lang="cs-CZ" sz="1300" dirty="0" err="1" smtClean="0"/>
              <a:t>Skanska</a:t>
            </a:r>
            <a:r>
              <a:rPr lang="cs-CZ" sz="1300" dirty="0" smtClean="0"/>
              <a:t> byla správcem stavby vyzvána k pokračování sanace, aby nedošlo k dalším škodám. Práce na této druhé etapě pokračují dodnes. </a:t>
            </a:r>
            <a:r>
              <a:rPr lang="cs-CZ" sz="1300" dirty="0" err="1" smtClean="0"/>
              <a:t>Skanska</a:t>
            </a:r>
            <a:r>
              <a:rPr lang="cs-CZ" sz="1300" dirty="0" smtClean="0"/>
              <a:t> provedené práce fakturovala v 08/2010.</a:t>
            </a:r>
            <a:endParaRPr lang="cs-CZ" sz="1300" strike="sngStrike" dirty="0" smtClean="0"/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Shrnutí: </a:t>
            </a:r>
            <a:r>
              <a:rPr lang="cs-CZ" sz="1300" b="1" dirty="0" smtClean="0"/>
              <a:t>ŘSD již dávno uznalo, že sesuv rozhodně nebyl naší chybou. </a:t>
            </a:r>
            <a:br>
              <a:rPr lang="cs-CZ" sz="1300" b="1" dirty="0" smtClean="0"/>
            </a:br>
            <a:r>
              <a:rPr lang="cs-CZ" sz="1300" b="1" dirty="0" smtClean="0"/>
              <a:t>Důkazem je vystavení nové smlouvy na opravu. </a:t>
            </a:r>
            <a:r>
              <a:rPr lang="cs-CZ" sz="1300" dirty="0" smtClean="0"/>
              <a:t>De facto klient nyní účelově, </a:t>
            </a:r>
            <a:br>
              <a:rPr lang="cs-CZ" sz="1300" dirty="0" smtClean="0"/>
            </a:br>
            <a:r>
              <a:rPr lang="cs-CZ" sz="1300" dirty="0" smtClean="0"/>
              <a:t>podle staré smlouvy, reklamuje něco z dávné minulosti, co sám uznal za svou chybu.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err="1" smtClean="0"/>
              <a:t>Skanska</a:t>
            </a:r>
            <a:r>
              <a:rPr lang="cs-CZ" sz="1300" dirty="0" smtClean="0"/>
              <a:t> odmítla reklamaci jako neoprávněnou, práce pokračují, faktura dosud nebyla proplacena.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Nutnost konsolidace přes zimu - probíhají jednání o dodatku na prodloužení termínu do 06/2012.</a:t>
            </a:r>
          </a:p>
          <a:p>
            <a:pPr>
              <a:buFont typeface="Arial" pitchFamily="34" charset="0"/>
              <a:buChar char="•"/>
            </a:pPr>
            <a:r>
              <a:rPr lang="cs-CZ" sz="1300" dirty="0" smtClean="0"/>
              <a:t>Pozn. pod čarou: ŘSD si najalo na supervizi největšího specialistu v ČR na sesuvy.</a:t>
            </a:r>
          </a:p>
          <a:p>
            <a:pPr>
              <a:buNone/>
            </a:pPr>
            <a:r>
              <a:rPr lang="cs-CZ" sz="1300" dirty="0" smtClean="0"/>
              <a:t/>
            </a:r>
            <a:br>
              <a:rPr lang="cs-CZ" sz="1300" dirty="0" smtClean="0"/>
            </a:b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6">
  <a:themeElements>
    <a:clrScheme name="Skanska white light blue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008BD0"/>
      </a:accent1>
      <a:accent2>
        <a:srgbClr val="002551"/>
      </a:accent2>
      <a:accent3>
        <a:srgbClr val="FFFFFF"/>
      </a:accent3>
      <a:accent4>
        <a:srgbClr val="001E44"/>
      </a:accent4>
      <a:accent5>
        <a:srgbClr val="AAC4E4"/>
      </a:accent5>
      <a:accent6>
        <a:srgbClr val="002049"/>
      </a:accent6>
      <a:hlink>
        <a:srgbClr val="E87603"/>
      </a:hlink>
      <a:folHlink>
        <a:srgbClr val="C5BAA9"/>
      </a:folHlink>
    </a:clrScheme>
    <a:fontScheme name="Skanska white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anska white light blue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008BD0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AAC4E4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Motiv6</Template>
  <TotalTime>341</TotalTime>
  <Words>94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Motiv6</vt:lpstr>
      <vt:lpstr>„Reklamační kauzy“ z pohledu Skanska a.s.  </vt:lpstr>
      <vt:lpstr>D11 </vt:lpstr>
      <vt:lpstr>Snímek 3</vt:lpstr>
      <vt:lpstr>D11 </vt:lpstr>
      <vt:lpstr>Snímek 5</vt:lpstr>
      <vt:lpstr>I/42 Brno VMO MÚK Dobrovského – Svitavská radiála  </vt:lpstr>
      <vt:lpstr>D1 Svodidla</vt:lpstr>
      <vt:lpstr>Snímek 8</vt:lpstr>
      <vt:lpstr>Sesuv Bílov </vt:lpstr>
      <vt:lpstr>Snímek 10</vt:lpstr>
    </vt:vector>
  </TitlesOfParts>
  <Company>Skanska Servis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„Reklamační kauzy“ z pohledu Skanska a.s.  </dc:title>
  <dc:creator>Skanska CZ a.s.</dc:creator>
  <cp:lastModifiedBy>lucie.lankova</cp:lastModifiedBy>
  <cp:revision>38</cp:revision>
  <dcterms:created xsi:type="dcterms:W3CDTF">2011-03-23T11:36:38Z</dcterms:created>
  <dcterms:modified xsi:type="dcterms:W3CDTF">2011-06-06T05:14:28Z</dcterms:modified>
</cp:coreProperties>
</file>