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404" r:id="rId2"/>
    <p:sldId id="393" r:id="rId3"/>
    <p:sldId id="399" r:id="rId4"/>
    <p:sldId id="400" r:id="rId5"/>
    <p:sldId id="407" r:id="rId6"/>
    <p:sldId id="397" r:id="rId7"/>
    <p:sldId id="408" r:id="rId8"/>
  </p:sldIdLst>
  <p:sldSz cx="9144000" cy="6858000" type="screen4x3"/>
  <p:notesSz cx="6858000" cy="97234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3E6B"/>
    <a:srgbClr val="3D9B35"/>
    <a:srgbClr val="EADF00"/>
    <a:srgbClr val="0078C9"/>
    <a:srgbClr val="E57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2" autoAdjust="0"/>
    <p:restoredTop sz="84420" autoAdjust="0"/>
  </p:normalViewPr>
  <p:slideViewPr>
    <p:cSldViewPr snapToGrid="0">
      <p:cViewPr varScale="1">
        <p:scale>
          <a:sx n="76" d="100"/>
          <a:sy n="76" d="100"/>
        </p:scale>
        <p:origin x="-2028" y="-102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>
      <p:cViewPr varScale="1">
        <p:scale>
          <a:sx n="59" d="100"/>
          <a:sy n="59" d="100"/>
        </p:scale>
        <p:origin x="-3390" y="-90"/>
      </p:cViewPr>
      <p:guideLst>
        <p:guide orient="horz" pos="3062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290" cy="4867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77" y="0"/>
            <a:ext cx="2972289" cy="4867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FE81-5213-47CC-85B8-153F060980E7}" type="datetimeFigureOut">
              <a:rPr lang="sv-SE" smtClean="0"/>
              <a:pPr/>
              <a:t>2014-02-05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35168"/>
            <a:ext cx="2972290" cy="4867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77" y="9235168"/>
            <a:ext cx="2972289" cy="4867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FB0FD-3690-42F8-9601-9D3AA49FC04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4073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8617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8617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FBECE01-07D9-4AC0-859D-E74D2DF50DD2}" type="datetimeFigureOut">
              <a:rPr lang="sv-SE" smtClean="0"/>
              <a:pPr/>
              <a:t>2014-02-05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30250"/>
            <a:ext cx="4860925" cy="364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18633"/>
            <a:ext cx="5486400" cy="437554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35580"/>
            <a:ext cx="2971800" cy="48617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235580"/>
            <a:ext cx="2971800" cy="48617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40CE794-FFDA-4236-961E-01E831F021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9425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57EB-218C-4550-BA12-149085D34BF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100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7D18AA-84EA-D542-B4E6-D3223882486D}" type="datetime1">
              <a:rPr lang="sv-SE" smtClean="0"/>
              <a:pPr>
                <a:defRPr/>
              </a:pPr>
              <a:t>2014-02-05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B9A2DB-6FE8-C14C-9E89-4F79ABE9F51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9634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57EB-218C-4550-BA12-149085D34BF1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CE794-FFDA-4236-961E-01E831F021E3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CE794-FFDA-4236-961E-01E831F021E3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Bidrar</a:t>
            </a:r>
            <a:r>
              <a:rPr lang="sv-SE" baseline="0" dirty="0" smtClean="0"/>
              <a:t> till att skapa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7D18AA-84EA-D542-B4E6-D3223882486D}" type="datetime1">
              <a:rPr lang="sv-SE" smtClean="0"/>
              <a:pPr>
                <a:defRPr/>
              </a:pPr>
              <a:t>2014-02-05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B9A2DB-6FE8-C14C-9E89-4F79ABE9F51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CE794-FFDA-4236-961E-01E831F021E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5" name="Picture 52" descr="SKANSKA-orig-CS1-logo-RGB-5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" name="ConfidentialFirst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smtClean="0">
                <a:solidFill>
                  <a:srgbClr val="002551"/>
                </a:solidFill>
              </a:rPr>
              <a:t>Publik information</a:t>
            </a:r>
            <a:endParaRPr lang="sv-SE" sz="1000" dirty="0">
              <a:solidFill>
                <a:srgbClr val="002551"/>
              </a:solidFill>
            </a:endParaRPr>
          </a:p>
        </p:txBody>
      </p:sp>
      <p:sp>
        <p:nvSpPr>
          <p:cNvPr id="97340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16837" cy="530225"/>
          </a:xfrm>
        </p:spPr>
        <p:txBody>
          <a:bodyPr rIns="4680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97341" name="Rectangle 61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20012" cy="1152525"/>
          </a:xfrm>
        </p:spPr>
        <p:txBody>
          <a:bodyPr rIns="4680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xfrm>
            <a:off x="1101725" y="6578600"/>
            <a:ext cx="1712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FC04F8-6CD1-40F4-A57C-D8820A8239E6}" type="datetime1">
              <a:rPr lang="sv-SE" smtClean="0"/>
              <a:pPr/>
              <a:t>2014-02-05</a:t>
            </a:fld>
            <a:endParaRPr lang="sv-S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1101725" y="6578600"/>
            <a:ext cx="1712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8846BC-D884-423E-AA69-AA48DD61AC5B}" type="datetime1">
              <a:rPr lang="sv-SE" smtClean="0"/>
              <a:pPr/>
              <a:t>2014-02-05</a:t>
            </a:fld>
            <a:endParaRPr lang="sv-S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4DFDA-6C4F-454A-8691-7BCED45897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1725" y="6419850"/>
            <a:ext cx="465138" cy="319088"/>
          </a:xfrm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02" name="Rectangle 46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1027" name="Picture 47" descr="SKANSKA-orig-CS1-logo-RGB-53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9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96308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551"/>
                </a:solidFill>
              </a:defRPr>
            </a:lvl1pPr>
          </a:lstStyle>
          <a:p>
            <a:r>
              <a:rPr lang="sv-SE" smtClean="0"/>
              <a:t>Skanska Sverige AB</a:t>
            </a:r>
            <a:endParaRPr lang="sv-SE"/>
          </a:p>
        </p:txBody>
      </p:sp>
      <p:sp>
        <p:nvSpPr>
          <p:cNvPr id="96309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551"/>
                </a:solidFill>
              </a:defRPr>
            </a:lvl1pPr>
          </a:lstStyle>
          <a:p>
            <a:fld id="{E1F0CE6B-C3D2-4F11-A019-4D5609456E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6310" name="Confidential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smtClean="0">
                <a:solidFill>
                  <a:srgbClr val="002551"/>
                </a:solidFill>
              </a:rPr>
              <a:t>Publik information</a:t>
            </a:r>
            <a:endParaRPr lang="sv-SE" sz="1000" dirty="0">
              <a:solidFill>
                <a:srgbClr val="00255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rgbClr val="FFFFFF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3794" name="Picture 2" descr="Öresundsbron"/>
          <p:cNvPicPr>
            <a:picLocks noChangeAspect="1" noChangeArrowheads="1"/>
          </p:cNvPicPr>
          <p:nvPr/>
        </p:nvPicPr>
        <p:blipFill>
          <a:blip r:embed="rId3" cstate="print"/>
          <a:srcRect l="7463" r="3223"/>
          <a:stretch>
            <a:fillRect/>
          </a:stretch>
        </p:blipFill>
        <p:spPr bwMode="auto">
          <a:xfrm>
            <a:off x="0" y="582864"/>
            <a:ext cx="9144000" cy="5870472"/>
          </a:xfrm>
          <a:prstGeom prst="rect">
            <a:avLst/>
          </a:prstGeom>
          <a:noFill/>
        </p:spPr>
      </p:pic>
      <p:sp>
        <p:nvSpPr>
          <p:cNvPr id="10" name="Rubrik 13"/>
          <p:cNvSpPr txBox="1">
            <a:spLocks/>
          </p:cNvSpPr>
          <p:nvPr/>
        </p:nvSpPr>
        <p:spPr bwMode="auto">
          <a:xfrm>
            <a:off x="1069734" y="1054646"/>
            <a:ext cx="731869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3200" kern="0" dirty="0" smtClean="0">
                <a:latin typeface="+mj-lt"/>
                <a:ea typeface="+mj-ea"/>
                <a:cs typeface="+mj-cs"/>
              </a:rPr>
              <a:t>Tänkbara </a:t>
            </a:r>
            <a:r>
              <a:rPr lang="sv-SE" sz="3200" kern="0" dirty="0" err="1" smtClean="0">
                <a:latin typeface="+mj-lt"/>
                <a:ea typeface="+mj-ea"/>
                <a:cs typeface="+mj-cs"/>
              </a:rPr>
              <a:t>OPS-projekt</a:t>
            </a:r>
            <a:r>
              <a:rPr lang="sv-SE" sz="3200" kern="0" dirty="0" smtClean="0">
                <a:latin typeface="+mj-lt"/>
                <a:ea typeface="+mj-ea"/>
                <a:cs typeface="+mj-cs"/>
              </a:rPr>
              <a:t> i Sverige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derrubrik 5"/>
          <p:cNvSpPr txBox="1">
            <a:spLocks/>
          </p:cNvSpPr>
          <p:nvPr/>
        </p:nvSpPr>
        <p:spPr bwMode="auto">
          <a:xfrm>
            <a:off x="1103313" y="1692374"/>
            <a:ext cx="67471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Patrik Larsson, vVD Skanska Sverige</a:t>
            </a: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27" descr="kommungranser_sverige_sthl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95" y="429054"/>
            <a:ext cx="2622810" cy="5999892"/>
          </a:xfrm>
          <a:prstGeom prst="rect">
            <a:avLst/>
          </a:prstGeom>
        </p:spPr>
      </p:pic>
      <p:sp>
        <p:nvSpPr>
          <p:cNvPr id="54" name="Rubrik 53"/>
          <p:cNvSpPr>
            <a:spLocks noGrp="1"/>
          </p:cNvSpPr>
          <p:nvPr>
            <p:ph type="title"/>
          </p:nvPr>
        </p:nvSpPr>
        <p:spPr>
          <a:xfrm>
            <a:off x="1074738" y="696913"/>
            <a:ext cx="5506815" cy="480131"/>
          </a:xfrm>
        </p:spPr>
        <p:txBody>
          <a:bodyPr/>
          <a:lstStyle/>
          <a:p>
            <a:r>
              <a:rPr lang="sv-SE" sz="2800" dirty="0" smtClean="0"/>
              <a:t>Exempel på möjliga </a:t>
            </a:r>
            <a:r>
              <a:rPr lang="sv-SE" sz="2800" dirty="0" err="1" smtClean="0"/>
              <a:t>OPS-projekt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AFAE-17D8-7049-A2DB-4FECA8AE8CDE}" type="slidenum">
              <a:rPr lang="sv-SE"/>
              <a:pPr>
                <a:defRPr/>
              </a:pPr>
              <a:t>2</a:t>
            </a:fld>
            <a:endParaRPr lang="sv-SE"/>
          </a:p>
        </p:txBody>
      </p:sp>
      <p:grpSp>
        <p:nvGrpSpPr>
          <p:cNvPr id="77" name="Grupp 76"/>
          <p:cNvGrpSpPr/>
          <p:nvPr/>
        </p:nvGrpSpPr>
        <p:grpSpPr>
          <a:xfrm>
            <a:off x="553409" y="1365662"/>
            <a:ext cx="3029763" cy="3961251"/>
            <a:chOff x="553409" y="1365662"/>
            <a:chExt cx="3029763" cy="3961251"/>
          </a:xfrm>
        </p:grpSpPr>
        <p:cxnSp>
          <p:nvCxnSpPr>
            <p:cNvPr id="37" name="Rak 36"/>
            <p:cNvCxnSpPr/>
            <p:nvPr/>
          </p:nvCxnSpPr>
          <p:spPr>
            <a:xfrm flipH="1" flipV="1">
              <a:off x="2386940" y="1365662"/>
              <a:ext cx="1196232" cy="3961251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p 61"/>
            <p:cNvGrpSpPr/>
            <p:nvPr/>
          </p:nvGrpSpPr>
          <p:grpSpPr>
            <a:xfrm>
              <a:off x="553409" y="1390825"/>
              <a:ext cx="1815444" cy="1080000"/>
              <a:chOff x="553409" y="1390825"/>
              <a:chExt cx="1815444" cy="1080000"/>
            </a:xfrm>
          </p:grpSpPr>
          <p:grpSp>
            <p:nvGrpSpPr>
              <p:cNvPr id="2" name="Grupp 61"/>
              <p:cNvGrpSpPr>
                <a:grpSpLocks noChangeAspect="1"/>
              </p:cNvGrpSpPr>
              <p:nvPr/>
            </p:nvGrpSpPr>
            <p:grpSpPr>
              <a:xfrm>
                <a:off x="553409" y="1390825"/>
                <a:ext cx="1815444" cy="1080000"/>
                <a:chOff x="676275" y="993375"/>
                <a:chExt cx="2447925" cy="1440000"/>
              </a:xfrm>
            </p:grpSpPr>
            <p:pic>
              <p:nvPicPr>
                <p:cNvPr id="58" name="Bildobjekt 57" descr="snabbtåg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5231" t="11475" r="10033"/>
                <a:stretch>
                  <a:fillRect/>
                </a:stretch>
              </p:blipFill>
              <p:spPr>
                <a:xfrm>
                  <a:off x="676275" y="993375"/>
                  <a:ext cx="2447925" cy="144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56" name="textruta 55"/>
                <p:cNvSpPr txBox="1"/>
                <p:nvPr/>
              </p:nvSpPr>
              <p:spPr>
                <a:xfrm>
                  <a:off x="726651" y="1810248"/>
                  <a:ext cx="2330016" cy="36933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sv-SE" sz="1200" b="1" dirty="0" smtClean="0"/>
                    <a:t>8 million city</a:t>
                  </a:r>
                </a:p>
              </p:txBody>
            </p:sp>
          </p:grpSp>
          <p:sp>
            <p:nvSpPr>
              <p:cNvPr id="44" name="textruta 43"/>
              <p:cNvSpPr txBox="1"/>
              <p:nvPr/>
            </p:nvSpPr>
            <p:spPr>
              <a:xfrm rot="20156662">
                <a:off x="579967" y="1612771"/>
                <a:ext cx="10911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/>
                  <a:t>100 MDR</a:t>
                </a:r>
                <a:endParaRPr lang="sv-SE" sz="1400" b="1" dirty="0"/>
              </a:p>
            </p:txBody>
          </p:sp>
        </p:grpSp>
      </p:grpSp>
      <p:grpSp>
        <p:nvGrpSpPr>
          <p:cNvPr id="79" name="Grupp 78"/>
          <p:cNvGrpSpPr/>
          <p:nvPr/>
        </p:nvGrpSpPr>
        <p:grpSpPr>
          <a:xfrm>
            <a:off x="553410" y="2636322"/>
            <a:ext cx="3125455" cy="3243483"/>
            <a:chOff x="553410" y="2636322"/>
            <a:chExt cx="3125455" cy="3243483"/>
          </a:xfrm>
        </p:grpSpPr>
        <p:cxnSp>
          <p:nvCxnSpPr>
            <p:cNvPr id="41" name="Rak 40"/>
            <p:cNvCxnSpPr/>
            <p:nvPr/>
          </p:nvCxnSpPr>
          <p:spPr>
            <a:xfrm flipH="1" flipV="1">
              <a:off x="2410691" y="2636322"/>
              <a:ext cx="1268174" cy="3243483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upp 63"/>
            <p:cNvGrpSpPr/>
            <p:nvPr/>
          </p:nvGrpSpPr>
          <p:grpSpPr>
            <a:xfrm>
              <a:off x="553410" y="2673342"/>
              <a:ext cx="1836000" cy="1080000"/>
              <a:chOff x="553410" y="2673342"/>
              <a:chExt cx="1836000" cy="1080000"/>
            </a:xfrm>
          </p:grpSpPr>
          <p:grpSp>
            <p:nvGrpSpPr>
              <p:cNvPr id="3" name="Grupp 114"/>
              <p:cNvGrpSpPr/>
              <p:nvPr/>
            </p:nvGrpSpPr>
            <p:grpSpPr>
              <a:xfrm>
                <a:off x="553410" y="2673342"/>
                <a:ext cx="1836000" cy="1080000"/>
                <a:chOff x="553410" y="2673342"/>
                <a:chExt cx="1836000" cy="1080000"/>
              </a:xfrm>
            </p:grpSpPr>
            <p:pic>
              <p:nvPicPr>
                <p:cNvPr id="63" name="Picture 8" descr="Flygfoto över Helsingör och Helsingborg. Foto: jan Winther Kofod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53410" y="2673342"/>
                  <a:ext cx="1836000" cy="108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0" name="textruta 99"/>
                <p:cNvSpPr txBox="1"/>
                <p:nvPr/>
              </p:nvSpPr>
              <p:spPr>
                <a:xfrm>
                  <a:off x="600669" y="3295880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sv-SE" sz="1200" b="1" dirty="0" err="1" smtClean="0"/>
                    <a:t>HH-förbindelsen</a:t>
                  </a:r>
                  <a:endParaRPr lang="sv-SE" sz="1200" b="1" dirty="0"/>
                </a:p>
              </p:txBody>
            </p:sp>
          </p:grpSp>
          <p:sp>
            <p:nvSpPr>
              <p:cNvPr id="50" name="textruta 49"/>
              <p:cNvSpPr txBox="1"/>
              <p:nvPr/>
            </p:nvSpPr>
            <p:spPr>
              <a:xfrm rot="20156662">
                <a:off x="669859" y="2954704"/>
                <a:ext cx="882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/>
                  <a:t>25 MDR</a:t>
                </a:r>
                <a:endParaRPr lang="sv-SE" sz="1400" b="1" dirty="0"/>
              </a:p>
            </p:txBody>
          </p:sp>
        </p:grpSp>
      </p:grpSp>
      <p:grpSp>
        <p:nvGrpSpPr>
          <p:cNvPr id="83" name="Grupp 82"/>
          <p:cNvGrpSpPr/>
          <p:nvPr/>
        </p:nvGrpSpPr>
        <p:grpSpPr>
          <a:xfrm>
            <a:off x="553408" y="3918857"/>
            <a:ext cx="3178621" cy="2152334"/>
            <a:chOff x="553408" y="3918857"/>
            <a:chExt cx="3178621" cy="2152334"/>
          </a:xfrm>
        </p:grpSpPr>
        <p:cxnSp>
          <p:nvCxnSpPr>
            <p:cNvPr id="45" name="Rak 44"/>
            <p:cNvCxnSpPr/>
            <p:nvPr/>
          </p:nvCxnSpPr>
          <p:spPr>
            <a:xfrm flipH="1" flipV="1">
              <a:off x="2410691" y="3918857"/>
              <a:ext cx="1321338" cy="2152334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upp 64"/>
            <p:cNvGrpSpPr/>
            <p:nvPr/>
          </p:nvGrpSpPr>
          <p:grpSpPr>
            <a:xfrm>
              <a:off x="553408" y="3955861"/>
              <a:ext cx="1836002" cy="1080001"/>
              <a:chOff x="553408" y="3955861"/>
              <a:chExt cx="1836002" cy="1080001"/>
            </a:xfrm>
          </p:grpSpPr>
          <p:grpSp>
            <p:nvGrpSpPr>
              <p:cNvPr id="5" name="Grupp 113"/>
              <p:cNvGrpSpPr/>
              <p:nvPr/>
            </p:nvGrpSpPr>
            <p:grpSpPr>
              <a:xfrm>
                <a:off x="553408" y="3955861"/>
                <a:ext cx="1836002" cy="1080001"/>
                <a:chOff x="553408" y="3955861"/>
                <a:chExt cx="1836002" cy="1080001"/>
              </a:xfrm>
            </p:grpSpPr>
            <p:pic>
              <p:nvPicPr>
                <p:cNvPr id="74" name="Bildobjekt 73" descr="metro.jpg"/>
                <p:cNvPicPr>
                  <a:picLocks/>
                </p:cNvPicPr>
                <p:nvPr/>
              </p:nvPicPr>
              <p:blipFill>
                <a:blip r:embed="rId6" cstate="print"/>
                <a:srcRect l="44344" t="38028" r="9162" b="5399"/>
                <a:stretch>
                  <a:fillRect/>
                </a:stretch>
              </p:blipFill>
              <p:spPr>
                <a:xfrm>
                  <a:off x="553408" y="3955861"/>
                  <a:ext cx="1836002" cy="10800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1" name="textruta 100"/>
                <p:cNvSpPr txBox="1"/>
                <p:nvPr/>
              </p:nvSpPr>
              <p:spPr>
                <a:xfrm>
                  <a:off x="587021" y="4578380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sv-SE" sz="1200" b="1" dirty="0" smtClean="0"/>
                    <a:t>Metro </a:t>
                  </a:r>
                  <a:r>
                    <a:rPr lang="sv-SE" sz="1200" b="1" dirty="0" err="1" smtClean="0"/>
                    <a:t>Malmö-Kph</a:t>
                  </a:r>
                  <a:endParaRPr lang="sv-SE" sz="1200" b="1" dirty="0"/>
                </a:p>
              </p:txBody>
            </p:sp>
          </p:grpSp>
          <p:sp>
            <p:nvSpPr>
              <p:cNvPr id="51" name="textruta 50"/>
              <p:cNvSpPr txBox="1"/>
              <p:nvPr/>
            </p:nvSpPr>
            <p:spPr>
              <a:xfrm rot="20156662">
                <a:off x="628701" y="4114868"/>
                <a:ext cx="882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17 MDR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0" name="Grupp 89"/>
          <p:cNvGrpSpPr/>
          <p:nvPr/>
        </p:nvGrpSpPr>
        <p:grpSpPr>
          <a:xfrm>
            <a:off x="3632734" y="1533479"/>
            <a:ext cx="1842783" cy="2356817"/>
            <a:chOff x="3632734" y="1533479"/>
            <a:chExt cx="1842783" cy="2356817"/>
          </a:xfrm>
        </p:grpSpPr>
        <p:grpSp>
          <p:nvGrpSpPr>
            <p:cNvPr id="48" name="Grupp 47"/>
            <p:cNvGrpSpPr/>
            <p:nvPr/>
          </p:nvGrpSpPr>
          <p:grpSpPr>
            <a:xfrm>
              <a:off x="3639517" y="2810296"/>
              <a:ext cx="1836000" cy="1080000"/>
              <a:chOff x="3600000" y="2182488"/>
              <a:chExt cx="1944000" cy="1080000"/>
            </a:xfrm>
          </p:grpSpPr>
          <p:pic>
            <p:nvPicPr>
              <p:cNvPr id="47" name="Picture 4" descr="http://gfx.aftonbladet-cdn.se/image/12896769/800/normal/590d089749a62/18s14-engelska_skolan-942__mngl_20110418ab5x014,nyh_1.indd_6993.jpg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00000" y="2182488"/>
                <a:ext cx="1944000" cy="108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6" name="textruta 45"/>
              <p:cNvSpPr txBox="1"/>
              <p:nvPr/>
            </p:nvSpPr>
            <p:spPr>
              <a:xfrm>
                <a:off x="3636545" y="2756392"/>
                <a:ext cx="1728000" cy="27699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1200" b="1" dirty="0" smtClean="0"/>
                  <a:t>Skolor</a:t>
                </a:r>
                <a:endParaRPr lang="sv-SE" sz="1200" b="1" dirty="0"/>
              </a:p>
            </p:txBody>
          </p:sp>
        </p:grpSp>
        <p:grpSp>
          <p:nvGrpSpPr>
            <p:cNvPr id="6" name="Grupp 115"/>
            <p:cNvGrpSpPr/>
            <p:nvPr/>
          </p:nvGrpSpPr>
          <p:grpSpPr>
            <a:xfrm>
              <a:off x="3632734" y="1533479"/>
              <a:ext cx="1836000" cy="1080000"/>
              <a:chOff x="553410" y="5238375"/>
              <a:chExt cx="1836000" cy="1080000"/>
            </a:xfrm>
          </p:grpSpPr>
          <p:pic>
            <p:nvPicPr>
              <p:cNvPr id="78" name="Bildobjekt 77" descr="sus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3410" y="5238375"/>
                <a:ext cx="1836000" cy="108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2" name="textruta 101"/>
              <p:cNvSpPr txBox="1"/>
              <p:nvPr/>
            </p:nvSpPr>
            <p:spPr>
              <a:xfrm>
                <a:off x="604417" y="5850980"/>
                <a:ext cx="1728000" cy="27699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1200" b="1" dirty="0" smtClean="0"/>
                  <a:t>Sjukhus</a:t>
                </a:r>
                <a:endParaRPr lang="sv-SE" sz="1200" b="1" dirty="0"/>
              </a:p>
            </p:txBody>
          </p:sp>
        </p:grpSp>
      </p:grpSp>
      <p:grpSp>
        <p:nvGrpSpPr>
          <p:cNvPr id="89" name="Grupp 88"/>
          <p:cNvGrpSpPr/>
          <p:nvPr/>
        </p:nvGrpSpPr>
        <p:grpSpPr>
          <a:xfrm>
            <a:off x="4508500" y="5201392"/>
            <a:ext cx="4048934" cy="1116983"/>
            <a:chOff x="4508500" y="5201392"/>
            <a:chExt cx="4048934" cy="1116983"/>
          </a:xfrm>
        </p:grpSpPr>
        <p:cxnSp>
          <p:nvCxnSpPr>
            <p:cNvPr id="97" name="Rak 96"/>
            <p:cNvCxnSpPr/>
            <p:nvPr/>
          </p:nvCxnSpPr>
          <p:spPr>
            <a:xfrm flipV="1">
              <a:off x="4508500" y="5201392"/>
              <a:ext cx="2165432" cy="304058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 70"/>
            <p:cNvGrpSpPr/>
            <p:nvPr/>
          </p:nvGrpSpPr>
          <p:grpSpPr>
            <a:xfrm>
              <a:off x="6721434" y="5238375"/>
              <a:ext cx="1836000" cy="1080000"/>
              <a:chOff x="6721434" y="5238375"/>
              <a:chExt cx="1836000" cy="1080000"/>
            </a:xfrm>
          </p:grpSpPr>
          <p:grpSp>
            <p:nvGrpSpPr>
              <p:cNvPr id="10" name="Grupp 112"/>
              <p:cNvGrpSpPr/>
              <p:nvPr/>
            </p:nvGrpSpPr>
            <p:grpSpPr>
              <a:xfrm>
                <a:off x="6721434" y="5238375"/>
                <a:ext cx="1836000" cy="1080000"/>
                <a:chOff x="6721434" y="5238375"/>
                <a:chExt cx="1836000" cy="1080000"/>
              </a:xfrm>
            </p:grpSpPr>
            <p:pic>
              <p:nvPicPr>
                <p:cNvPr id="82" name="Bildobjekt 81" descr="lastfartyg.jpg"/>
                <p:cNvPicPr>
                  <a:picLocks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721434" y="5238375"/>
                  <a:ext cx="1836000" cy="108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6" name="textruta 105"/>
                <p:cNvSpPr txBox="1"/>
                <p:nvPr/>
              </p:nvSpPr>
              <p:spPr>
                <a:xfrm>
                  <a:off x="6766545" y="5833254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err="1" smtClean="0"/>
                    <a:t>Cargoto</a:t>
                  </a:r>
                  <a:endParaRPr lang="sv-SE" sz="1200" b="1" dirty="0"/>
                </a:p>
              </p:txBody>
            </p:sp>
          </p:grpSp>
          <p:sp>
            <p:nvSpPr>
              <p:cNvPr id="53" name="textruta 52"/>
              <p:cNvSpPr txBox="1"/>
              <p:nvPr/>
            </p:nvSpPr>
            <p:spPr>
              <a:xfrm rot="20156662">
                <a:off x="6852000" y="5294994"/>
                <a:ext cx="882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1 MDR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7" name="Grupp 86"/>
          <p:cNvGrpSpPr/>
          <p:nvPr/>
        </p:nvGrpSpPr>
        <p:grpSpPr>
          <a:xfrm>
            <a:off x="4976037" y="2671948"/>
            <a:ext cx="3581397" cy="1687404"/>
            <a:chOff x="4976037" y="2671948"/>
            <a:chExt cx="3581397" cy="1687404"/>
          </a:xfrm>
        </p:grpSpPr>
        <p:cxnSp>
          <p:nvCxnSpPr>
            <p:cNvPr id="91" name="Rak 90"/>
            <p:cNvCxnSpPr/>
            <p:nvPr/>
          </p:nvCxnSpPr>
          <p:spPr>
            <a:xfrm flipV="1">
              <a:off x="4976037" y="2671948"/>
              <a:ext cx="1733521" cy="1687404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upp 68"/>
            <p:cNvGrpSpPr/>
            <p:nvPr/>
          </p:nvGrpSpPr>
          <p:grpSpPr>
            <a:xfrm>
              <a:off x="6721434" y="2719153"/>
              <a:ext cx="1836000" cy="1080000"/>
              <a:chOff x="6721434" y="2719153"/>
              <a:chExt cx="1836000" cy="1080000"/>
            </a:xfrm>
          </p:grpSpPr>
          <p:grpSp>
            <p:nvGrpSpPr>
              <p:cNvPr id="8" name="Grupp 110"/>
              <p:cNvGrpSpPr/>
              <p:nvPr/>
            </p:nvGrpSpPr>
            <p:grpSpPr>
              <a:xfrm>
                <a:off x="6721434" y="2719153"/>
                <a:ext cx="1836000" cy="1080000"/>
                <a:chOff x="6721434" y="2673342"/>
                <a:chExt cx="1836000" cy="1080000"/>
              </a:xfrm>
            </p:grpSpPr>
            <p:pic>
              <p:nvPicPr>
                <p:cNvPr id="1028" name="Picture 4" descr="C:\Users\dahlbacki\Desktop\Bilder\osterled.png"/>
                <p:cNvPicPr>
                  <a:picLocks noChangeArrowheads="1"/>
                </p:cNvPicPr>
                <p:nvPr/>
              </p:nvPicPr>
              <p:blipFill>
                <a:blip r:embed="rId10" cstate="print"/>
                <a:srcRect l="26034" t="23524" b="17366"/>
                <a:stretch>
                  <a:fillRect/>
                </a:stretch>
              </p:blipFill>
              <p:spPr bwMode="auto">
                <a:xfrm>
                  <a:off x="6721434" y="2673342"/>
                  <a:ext cx="1836000" cy="108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4" name="textruta 103"/>
                <p:cNvSpPr txBox="1"/>
                <p:nvPr/>
              </p:nvSpPr>
              <p:spPr>
                <a:xfrm>
                  <a:off x="6772274" y="3284015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smtClean="0"/>
                    <a:t>Östlig förbindelse</a:t>
                  </a:r>
                  <a:endParaRPr lang="sv-SE" sz="1200" b="1" dirty="0"/>
                </a:p>
              </p:txBody>
            </p:sp>
          </p:grpSp>
          <p:sp>
            <p:nvSpPr>
              <p:cNvPr id="57" name="textruta 56"/>
              <p:cNvSpPr txBox="1"/>
              <p:nvPr/>
            </p:nvSpPr>
            <p:spPr>
              <a:xfrm rot="20156662">
                <a:off x="6811932" y="2903488"/>
                <a:ext cx="11338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>
                    <a:solidFill>
                      <a:schemeClr val="bg1"/>
                    </a:solidFill>
                  </a:rPr>
                  <a:t>12,3 MDR</a:t>
                </a:r>
              </a:p>
            </p:txBody>
          </p:sp>
        </p:grpSp>
      </p:grpSp>
      <p:grpSp>
        <p:nvGrpSpPr>
          <p:cNvPr id="86" name="Grupp 85"/>
          <p:cNvGrpSpPr/>
          <p:nvPr/>
        </p:nvGrpSpPr>
        <p:grpSpPr>
          <a:xfrm>
            <a:off x="4809506" y="1399309"/>
            <a:ext cx="3752990" cy="2899559"/>
            <a:chOff x="4809506" y="1399309"/>
            <a:chExt cx="3752990" cy="2899559"/>
          </a:xfrm>
        </p:grpSpPr>
        <p:cxnSp>
          <p:nvCxnSpPr>
            <p:cNvPr id="119" name="Rak 118"/>
            <p:cNvCxnSpPr/>
            <p:nvPr/>
          </p:nvCxnSpPr>
          <p:spPr>
            <a:xfrm flipV="1">
              <a:off x="4809506" y="1399309"/>
              <a:ext cx="1850571" cy="2899559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 67"/>
            <p:cNvGrpSpPr/>
            <p:nvPr/>
          </p:nvGrpSpPr>
          <p:grpSpPr>
            <a:xfrm>
              <a:off x="6726496" y="1459541"/>
              <a:ext cx="1836000" cy="1080000"/>
              <a:chOff x="6726496" y="1459541"/>
              <a:chExt cx="1836000" cy="1080000"/>
            </a:xfrm>
          </p:grpSpPr>
          <p:grpSp>
            <p:nvGrpSpPr>
              <p:cNvPr id="11" name="Grupp 109"/>
              <p:cNvGrpSpPr/>
              <p:nvPr/>
            </p:nvGrpSpPr>
            <p:grpSpPr>
              <a:xfrm>
                <a:off x="6726496" y="1459541"/>
                <a:ext cx="1836000" cy="1080000"/>
                <a:chOff x="6726496" y="1448685"/>
                <a:chExt cx="1836000" cy="1080000"/>
              </a:xfrm>
            </p:grpSpPr>
            <p:pic>
              <p:nvPicPr>
                <p:cNvPr id="1030" name="Picture 6" descr="http://a3.mndcdn.com/image/upload/t_next_gen_article_large_480/tvahjbugmf0unfdshuxgg.jpg"/>
                <p:cNvPicPr>
                  <a:picLocks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726496" y="1448685"/>
                  <a:ext cx="1836000" cy="108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9" name="textruta 108"/>
                <p:cNvSpPr txBox="1"/>
                <p:nvPr/>
              </p:nvSpPr>
              <p:spPr>
                <a:xfrm>
                  <a:off x="6750497" y="2060173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smtClean="0"/>
                    <a:t>Stockholm-Uppsala</a:t>
                  </a:r>
                  <a:endParaRPr lang="sv-SE" sz="1200" b="1" dirty="0"/>
                </a:p>
              </p:txBody>
            </p:sp>
          </p:grpSp>
          <p:sp>
            <p:nvSpPr>
              <p:cNvPr id="59" name="textruta 58"/>
              <p:cNvSpPr txBox="1"/>
              <p:nvPr/>
            </p:nvSpPr>
            <p:spPr>
              <a:xfrm rot="20156662">
                <a:off x="7046771" y="1677865"/>
                <a:ext cx="748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/>
                  <a:t>4 MDR</a:t>
                </a:r>
                <a:endParaRPr lang="sv-SE" sz="1400" b="1" dirty="0"/>
              </a:p>
            </p:txBody>
          </p:sp>
        </p:grpSp>
      </p:grpSp>
      <p:grpSp>
        <p:nvGrpSpPr>
          <p:cNvPr id="85" name="Grupp 84"/>
          <p:cNvGrpSpPr/>
          <p:nvPr/>
        </p:nvGrpSpPr>
        <p:grpSpPr>
          <a:xfrm>
            <a:off x="5146158" y="166255"/>
            <a:ext cx="3411276" cy="1113674"/>
            <a:chOff x="5146158" y="166255"/>
            <a:chExt cx="3411276" cy="1113674"/>
          </a:xfrm>
        </p:grpSpPr>
        <p:cxnSp>
          <p:nvCxnSpPr>
            <p:cNvPr id="84" name="Rak 83"/>
            <p:cNvCxnSpPr/>
            <p:nvPr/>
          </p:nvCxnSpPr>
          <p:spPr>
            <a:xfrm flipV="1">
              <a:off x="5146158" y="166255"/>
              <a:ext cx="1515899" cy="673717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p 66"/>
            <p:cNvGrpSpPr/>
            <p:nvPr/>
          </p:nvGrpSpPr>
          <p:grpSpPr>
            <a:xfrm>
              <a:off x="6721434" y="199929"/>
              <a:ext cx="1836000" cy="1080000"/>
              <a:chOff x="6721434" y="199929"/>
              <a:chExt cx="1836000" cy="1080000"/>
            </a:xfrm>
          </p:grpSpPr>
          <p:grpSp>
            <p:nvGrpSpPr>
              <p:cNvPr id="7" name="Grupp 106"/>
              <p:cNvGrpSpPr/>
              <p:nvPr/>
            </p:nvGrpSpPr>
            <p:grpSpPr>
              <a:xfrm>
                <a:off x="6721434" y="199929"/>
                <a:ext cx="1836000" cy="1080000"/>
                <a:chOff x="6721434" y="1390825"/>
                <a:chExt cx="1836000" cy="1080000"/>
              </a:xfrm>
            </p:grpSpPr>
            <p:pic>
              <p:nvPicPr>
                <p:cNvPr id="80" name="Bildobjekt 79" descr="malmbanan.jpg"/>
                <p:cNvPicPr>
                  <a:picLocks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6721434" y="1390825"/>
                  <a:ext cx="1836000" cy="10800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03" name="textruta 102"/>
                <p:cNvSpPr txBox="1"/>
                <p:nvPr/>
              </p:nvSpPr>
              <p:spPr>
                <a:xfrm>
                  <a:off x="6760607" y="2003470"/>
                  <a:ext cx="1728000" cy="27699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smtClean="0"/>
                    <a:t>Malmbanan</a:t>
                  </a:r>
                  <a:endParaRPr lang="sv-SE" sz="1200" b="1" dirty="0"/>
                </a:p>
              </p:txBody>
            </p:sp>
          </p:grpSp>
          <p:sp>
            <p:nvSpPr>
              <p:cNvPr id="60" name="textruta 59"/>
              <p:cNvSpPr txBox="1"/>
              <p:nvPr/>
            </p:nvSpPr>
            <p:spPr>
              <a:xfrm rot="20156662">
                <a:off x="6857298" y="345951"/>
                <a:ext cx="882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/>
                  <a:t>30 MDR</a:t>
                </a:r>
                <a:endParaRPr lang="sv-SE" sz="1400" b="1" dirty="0"/>
              </a:p>
            </p:txBody>
          </p:sp>
        </p:grpSp>
      </p:grpSp>
      <p:grpSp>
        <p:nvGrpSpPr>
          <p:cNvPr id="88" name="Grupp 87"/>
          <p:cNvGrpSpPr/>
          <p:nvPr/>
        </p:nvGrpSpPr>
        <p:grpSpPr>
          <a:xfrm>
            <a:off x="4827181" y="3918857"/>
            <a:ext cx="3733406" cy="1135948"/>
            <a:chOff x="4827181" y="3918857"/>
            <a:chExt cx="3733406" cy="1135948"/>
          </a:xfrm>
        </p:grpSpPr>
        <p:cxnSp>
          <p:nvCxnSpPr>
            <p:cNvPr id="95" name="Rak 94"/>
            <p:cNvCxnSpPr/>
            <p:nvPr/>
          </p:nvCxnSpPr>
          <p:spPr>
            <a:xfrm flipV="1">
              <a:off x="4827181" y="3918857"/>
              <a:ext cx="1846751" cy="546818"/>
            </a:xfrm>
            <a:prstGeom prst="line">
              <a:avLst/>
            </a:prstGeom>
            <a:ln w="6350" cmpd="sng">
              <a:solidFill>
                <a:srgbClr val="0078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upp 75"/>
            <p:cNvGrpSpPr/>
            <p:nvPr/>
          </p:nvGrpSpPr>
          <p:grpSpPr>
            <a:xfrm>
              <a:off x="6668091" y="3974805"/>
              <a:ext cx="1892496" cy="1080000"/>
              <a:chOff x="6668091" y="3964172"/>
              <a:chExt cx="1892496" cy="1080000"/>
            </a:xfrm>
          </p:grpSpPr>
          <p:pic>
            <p:nvPicPr>
              <p:cNvPr id="72" name="Picture 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724587" y="3964172"/>
                <a:ext cx="1836000" cy="108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3" name="textruta 72"/>
              <p:cNvSpPr txBox="1"/>
              <p:nvPr/>
            </p:nvSpPr>
            <p:spPr>
              <a:xfrm>
                <a:off x="6769049" y="4575601"/>
                <a:ext cx="1728000" cy="27699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err="1" smtClean="0"/>
                  <a:t>Hågelbyleden</a:t>
                </a:r>
                <a:endParaRPr lang="sv-SE" sz="1200" b="1" dirty="0"/>
              </a:p>
            </p:txBody>
          </p:sp>
          <p:sp>
            <p:nvSpPr>
              <p:cNvPr id="75" name="textruta 74"/>
              <p:cNvSpPr txBox="1"/>
              <p:nvPr/>
            </p:nvSpPr>
            <p:spPr>
              <a:xfrm rot="20156662">
                <a:off x="6668091" y="4139588"/>
                <a:ext cx="12984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smtClean="0"/>
                  <a:t>0,2-0,5 MDR</a:t>
                </a:r>
                <a:endParaRPr lang="sv-SE" sz="1400" b="1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107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207"/>
          <a:stretch>
            <a:fillRect/>
          </a:stretch>
        </p:blipFill>
        <p:spPr bwMode="auto">
          <a:xfrm>
            <a:off x="0" y="646368"/>
            <a:ext cx="9155812" cy="57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978729"/>
          </a:xfrm>
        </p:spPr>
        <p:txBody>
          <a:bodyPr/>
          <a:lstStyle/>
          <a:p>
            <a:r>
              <a:rPr lang="sv-SE" dirty="0" smtClean="0">
                <a:solidFill>
                  <a:srgbClr val="293E6B"/>
                </a:solidFill>
              </a:rPr>
              <a:t>Den skandinaviska</a:t>
            </a:r>
            <a:br>
              <a:rPr lang="sv-SE" dirty="0" smtClean="0">
                <a:solidFill>
                  <a:srgbClr val="293E6B"/>
                </a:solidFill>
              </a:rPr>
            </a:br>
            <a:r>
              <a:rPr lang="sv-SE" dirty="0" smtClean="0">
                <a:solidFill>
                  <a:srgbClr val="293E6B"/>
                </a:solidFill>
              </a:rPr>
              <a:t> korridoren</a:t>
            </a:r>
            <a:endParaRPr lang="sv-SE" dirty="0">
              <a:solidFill>
                <a:srgbClr val="293E6B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DA-6C4F-454A-8691-7BCED45897D2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8 million city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Integrerar Norden</a:t>
            </a:r>
          </a:p>
          <a:p>
            <a:r>
              <a:rPr lang="sv-SE" dirty="0" smtClean="0"/>
              <a:t>Ökar kapacitet för godstrafik på järnväg</a:t>
            </a:r>
          </a:p>
          <a:p>
            <a:r>
              <a:rPr lang="sv-SE" dirty="0" smtClean="0"/>
              <a:t>Oslo-Göteborg 1 timme 15 minuter</a:t>
            </a:r>
          </a:p>
          <a:p>
            <a:r>
              <a:rPr lang="sv-SE" dirty="0" smtClean="0"/>
              <a:t>Göteborg-Köpenhamn 1 timme 15 minuter</a:t>
            </a:r>
          </a:p>
          <a:p>
            <a:r>
              <a:rPr lang="sv-SE" dirty="0" smtClean="0"/>
              <a:t>100 MDR</a:t>
            </a:r>
          </a:p>
          <a:p>
            <a:r>
              <a:rPr lang="sv-SE" dirty="0" smtClean="0"/>
              <a:t>Mix av offentligt och privat kapital</a:t>
            </a:r>
          </a:p>
          <a:p>
            <a:r>
              <a:rPr lang="sv-SE" dirty="0" smtClean="0"/>
              <a:t>Planering 6 år, produktion 4 år – klart 2023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DA-6C4F-454A-8691-7BCED45897D2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3725"/>
            <a:ext cx="9143999" cy="57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Östlig förbindelse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DA-6C4F-454A-8691-7BCED45897D2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Östlig förbindelse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4739" y="1706563"/>
            <a:ext cx="6744958" cy="4454525"/>
          </a:xfrm>
        </p:spPr>
        <p:txBody>
          <a:bodyPr/>
          <a:lstStyle/>
          <a:p>
            <a:r>
              <a:rPr lang="sv-SE" dirty="0" smtClean="0"/>
              <a:t>Integrerar norra och södra Stockholm</a:t>
            </a:r>
          </a:p>
          <a:p>
            <a:r>
              <a:rPr lang="sv-SE" dirty="0" smtClean="0"/>
              <a:t>Avlastar innerstaden från biltrafik</a:t>
            </a:r>
          </a:p>
          <a:p>
            <a:r>
              <a:rPr lang="sv-SE" dirty="0" smtClean="0"/>
              <a:t>Bidrar till att skapa attraktiva bostadsområden</a:t>
            </a:r>
          </a:p>
          <a:p>
            <a:r>
              <a:rPr lang="sv-SE" dirty="0" smtClean="0"/>
              <a:t>12,3 MDR</a:t>
            </a:r>
          </a:p>
          <a:p>
            <a:r>
              <a:rPr lang="sv-SE" dirty="0" smtClean="0"/>
              <a:t>Biltullar/Tillgänglighet</a:t>
            </a:r>
          </a:p>
          <a:p>
            <a:r>
              <a:rPr lang="sv-SE" dirty="0" smtClean="0"/>
              <a:t>Planering 8 år, produktion 6 år – klart 2025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8552-9293-2D41-A2B3-05EB6964D4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rm8.staticflickr.com/7422/9594710976_6c5336cb9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49"/>
            <a:ext cx="9144000" cy="5840016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smtClean="0"/>
              <a:t>CARGOTO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DA-6C4F-454A-8691-7BCED45897D2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9" name="textruta 9"/>
          <p:cNvSpPr txBox="1"/>
          <p:nvPr/>
        </p:nvSpPr>
        <p:spPr>
          <a:xfrm>
            <a:off x="964049" y="2403903"/>
            <a:ext cx="7961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Möjliggör ökad handel mellan östra och västra Europa. 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mall blå bakgrund till CJH 071105">
  <a:themeElements>
    <a:clrScheme name="Ny mall blå bakgrund till CJH 071105 1">
      <a:dk1>
        <a:srgbClr val="B0B0B0"/>
      </a:dk1>
      <a:lt1>
        <a:srgbClr val="FFFFFF"/>
      </a:lt1>
      <a:dk2>
        <a:srgbClr val="002551"/>
      </a:dk2>
      <a:lt2>
        <a:srgbClr val="FFFFFF"/>
      </a:lt2>
      <a:accent1>
        <a:srgbClr val="C5BAA9"/>
      </a:accent1>
      <a:accent2>
        <a:srgbClr val="008BD0"/>
      </a:accent2>
      <a:accent3>
        <a:srgbClr val="AAACB3"/>
      </a:accent3>
      <a:accent4>
        <a:srgbClr val="DADADA"/>
      </a:accent4>
      <a:accent5>
        <a:srgbClr val="DFD9D1"/>
      </a:accent5>
      <a:accent6>
        <a:srgbClr val="007DBC"/>
      </a:accent6>
      <a:hlink>
        <a:srgbClr val="E87603"/>
      </a:hlink>
      <a:folHlink>
        <a:srgbClr val="FFD600"/>
      </a:folHlink>
    </a:clrScheme>
    <a:fontScheme name="Ny mall blå bakgrund till CJH 0711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 mall blå bakgrund till CJH 071105 1">
        <a:dk1>
          <a:srgbClr val="B0B0B0"/>
        </a:dk1>
        <a:lt1>
          <a:srgbClr val="FFFFFF"/>
        </a:lt1>
        <a:dk2>
          <a:srgbClr val="002551"/>
        </a:dk2>
        <a:lt2>
          <a:srgbClr val="FFFFFF"/>
        </a:lt2>
        <a:accent1>
          <a:srgbClr val="C5BAA9"/>
        </a:accent1>
        <a:accent2>
          <a:srgbClr val="008BD0"/>
        </a:accent2>
        <a:accent3>
          <a:srgbClr val="AAACB3"/>
        </a:accent3>
        <a:accent4>
          <a:srgbClr val="DADADA"/>
        </a:accent4>
        <a:accent5>
          <a:srgbClr val="DFD9D1"/>
        </a:accent5>
        <a:accent6>
          <a:srgbClr val="007DBC"/>
        </a:accent6>
        <a:hlink>
          <a:srgbClr val="E87603"/>
        </a:hlink>
        <a:folHlink>
          <a:srgbClr val="FFD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Words>146</Words>
  <Application>Microsoft Office PowerPoint</Application>
  <PresentationFormat>On-screen Show (4:3)</PresentationFormat>
  <Paragraphs>56</Paragraphs>
  <Slides>7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Ny mall blå bakgrund till CJH 071105</vt:lpstr>
      <vt:lpstr>Slide 1</vt:lpstr>
      <vt:lpstr>Exempel på möjliga OPS-projekt</vt:lpstr>
      <vt:lpstr>Den skandinaviska  korridoren</vt:lpstr>
      <vt:lpstr>8 million city</vt:lpstr>
      <vt:lpstr>Östlig förbindelse</vt:lpstr>
      <vt:lpstr>Östlig förbindelse</vt:lpstr>
      <vt:lpstr>CARGOTO</vt:lpstr>
    </vt:vector>
  </TitlesOfParts>
  <Company>Skanska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 Privat Samverkan</dc:title>
  <dc:creator>Svanqvist</dc:creator>
  <cp:lastModifiedBy>SvenssonAnn</cp:lastModifiedBy>
  <cp:revision>305</cp:revision>
  <cp:lastPrinted>2013-01-17T09:49:34Z</cp:lastPrinted>
  <dcterms:created xsi:type="dcterms:W3CDTF">2013-01-21T13:06:40Z</dcterms:created>
  <dcterms:modified xsi:type="dcterms:W3CDTF">2014-02-05T13:27:32Z</dcterms:modified>
</cp:coreProperties>
</file>