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6" d="100"/>
          <a:sy n="156" d="100"/>
        </p:scale>
        <p:origin x="456"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1) </a:t>
            </a:r>
            <a:r>
              <a:rPr lang="en-US" dirty="0" err="1" smtClean="0"/>
              <a:t>En</a:t>
            </a:r>
            <a:r>
              <a:rPr lang="en-US" baseline="0" dirty="0" smtClean="0"/>
              <a:t> </a:t>
            </a:r>
            <a:r>
              <a:rPr lang="en-US" baseline="0" dirty="0" err="1" smtClean="0"/>
              <a:t>allmänt</a:t>
            </a:r>
            <a:r>
              <a:rPr lang="en-US" baseline="0" dirty="0" smtClean="0"/>
              <a:t> </a:t>
            </a:r>
            <a:r>
              <a:rPr lang="en-US" baseline="0" dirty="0" err="1" smtClean="0"/>
              <a:t>hög</a:t>
            </a:r>
            <a:r>
              <a:rPr lang="en-US" baseline="0" dirty="0" smtClean="0"/>
              <a:t> </a:t>
            </a:r>
            <a:r>
              <a:rPr lang="en-US" baseline="0" dirty="0" err="1" smtClean="0"/>
              <a:t>ljudnivå</a:t>
            </a:r>
            <a:r>
              <a:rPr lang="en-US" baseline="0" dirty="0" smtClean="0"/>
              <a:t> </a:t>
            </a:r>
            <a:r>
              <a:rPr lang="en-US" baseline="0" dirty="0" err="1" smtClean="0"/>
              <a:t>på</a:t>
            </a:r>
            <a:r>
              <a:rPr lang="en-US" baseline="0" dirty="0" smtClean="0"/>
              <a:t> </a:t>
            </a:r>
            <a:r>
              <a:rPr lang="en-US" baseline="0" dirty="0" err="1" smtClean="0"/>
              <a:t>arbetsplatsen</a:t>
            </a:r>
            <a:r>
              <a:rPr lang="en-US" baseline="0" dirty="0" smtClean="0"/>
              <a:t> </a:t>
            </a:r>
            <a:r>
              <a:rPr lang="en-US" baseline="0" dirty="0" err="1" smtClean="0"/>
              <a:t>gör</a:t>
            </a:r>
            <a:r>
              <a:rPr lang="en-US" baseline="0" dirty="0" smtClean="0"/>
              <a:t> </a:t>
            </a:r>
            <a:r>
              <a:rPr lang="en-US" baseline="0" dirty="0" err="1" smtClean="0"/>
              <a:t>mig</a:t>
            </a:r>
            <a:r>
              <a:rPr lang="en-US" baseline="0" dirty="0" smtClean="0"/>
              <a:t> </a:t>
            </a:r>
            <a:r>
              <a:rPr lang="en-US" baseline="0" dirty="0" err="1" smtClean="0"/>
              <a:t>mer</a:t>
            </a:r>
            <a:r>
              <a:rPr lang="en-US" baseline="0" dirty="0" smtClean="0"/>
              <a:t> </a:t>
            </a:r>
            <a:r>
              <a:rPr lang="en-US" baseline="0" dirty="0" err="1" smtClean="0"/>
              <a:t>kreativ</a:t>
            </a:r>
            <a:r>
              <a:rPr lang="en-US" dirty="0" smtClean="0"/>
              <a:t> </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Blad1!$B$1</c:f>
              <c:strCache>
                <c:ptCount val="1"/>
                <c:pt idx="0">
                  <c:v>Antal procent </c:v>
                </c:pt>
              </c:strCache>
            </c:strRef>
          </c:tx>
          <c:spPr>
            <a:solidFill>
              <a:schemeClr val="accent1"/>
            </a:solidFill>
            <a:ln>
              <a:noFill/>
            </a:ln>
            <a:effectLst/>
          </c:spPr>
          <c:invertIfNegative val="0"/>
          <c:cat>
            <c:strRef>
              <c:f>Blad1!$A$2:$A$5</c:f>
              <c:strCache>
                <c:ptCount val="4"/>
                <c:pt idx="0">
                  <c:v>Stämmer mycket dåligt </c:v>
                </c:pt>
                <c:pt idx="1">
                  <c:v>Stämmer ganska dåligt</c:v>
                </c:pt>
                <c:pt idx="2">
                  <c:v>Stämmer ganska bra </c:v>
                </c:pt>
                <c:pt idx="3">
                  <c:v>Stämmer mycket bra</c:v>
                </c:pt>
              </c:strCache>
            </c:strRef>
          </c:cat>
          <c:val>
            <c:numRef>
              <c:f>Blad1!$B$2:$B$5</c:f>
              <c:numCache>
                <c:formatCode>General</c:formatCode>
                <c:ptCount val="4"/>
                <c:pt idx="0">
                  <c:v>45</c:v>
                </c:pt>
                <c:pt idx="1">
                  <c:v>35</c:v>
                </c:pt>
                <c:pt idx="2">
                  <c:v>18</c:v>
                </c:pt>
                <c:pt idx="3">
                  <c:v>3</c:v>
                </c:pt>
              </c:numCache>
            </c:numRef>
          </c:val>
        </c:ser>
        <c:ser>
          <c:idx val="1"/>
          <c:order val="1"/>
          <c:tx>
            <c:strRef>
              <c:f>Blad1!$C$1</c:f>
              <c:strCache>
                <c:ptCount val="1"/>
                <c:pt idx="0">
                  <c:v>Serie 2</c:v>
                </c:pt>
              </c:strCache>
            </c:strRef>
          </c:tx>
          <c:spPr>
            <a:solidFill>
              <a:schemeClr val="accent2"/>
            </a:solidFill>
            <a:ln>
              <a:noFill/>
            </a:ln>
            <a:effectLst/>
          </c:spPr>
          <c:invertIfNegative val="0"/>
          <c:cat>
            <c:strRef>
              <c:f>Blad1!$A$2:$A$5</c:f>
              <c:strCache>
                <c:ptCount val="4"/>
                <c:pt idx="0">
                  <c:v>Stämmer mycket dåligt </c:v>
                </c:pt>
                <c:pt idx="1">
                  <c:v>Stämmer ganska dåligt</c:v>
                </c:pt>
                <c:pt idx="2">
                  <c:v>Stämmer ganska bra </c:v>
                </c:pt>
                <c:pt idx="3">
                  <c:v>Stämmer mycket bra</c:v>
                </c:pt>
              </c:strCache>
            </c:strRef>
          </c:cat>
          <c:val>
            <c:numRef>
              <c:f>Blad1!$C$2:$C$5</c:f>
            </c:numRef>
          </c:val>
        </c:ser>
        <c:ser>
          <c:idx val="2"/>
          <c:order val="2"/>
          <c:tx>
            <c:strRef>
              <c:f>Blad1!$D$1</c:f>
              <c:strCache>
                <c:ptCount val="1"/>
                <c:pt idx="0">
                  <c:v>Serie 3</c:v>
                </c:pt>
              </c:strCache>
            </c:strRef>
          </c:tx>
          <c:spPr>
            <a:solidFill>
              <a:schemeClr val="accent3"/>
            </a:solidFill>
            <a:ln>
              <a:noFill/>
            </a:ln>
            <a:effectLst/>
          </c:spPr>
          <c:invertIfNegative val="0"/>
          <c:cat>
            <c:strRef>
              <c:f>Blad1!$A$2:$A$5</c:f>
              <c:strCache>
                <c:ptCount val="4"/>
                <c:pt idx="0">
                  <c:v>Stämmer mycket dåligt </c:v>
                </c:pt>
                <c:pt idx="1">
                  <c:v>Stämmer ganska dåligt</c:v>
                </c:pt>
                <c:pt idx="2">
                  <c:v>Stämmer ganska bra </c:v>
                </c:pt>
                <c:pt idx="3">
                  <c:v>Stämmer mycket bra</c:v>
                </c:pt>
              </c:strCache>
            </c:strRef>
          </c:cat>
          <c:val>
            <c:numRef>
              <c:f>Blad1!$D$2:$D$5</c:f>
            </c:numRef>
          </c:val>
        </c:ser>
        <c:dLbls>
          <c:showLegendKey val="0"/>
          <c:showVal val="0"/>
          <c:showCatName val="0"/>
          <c:showSerName val="0"/>
          <c:showPercent val="0"/>
          <c:showBubbleSize val="0"/>
        </c:dLbls>
        <c:gapWidth val="219"/>
        <c:overlap val="-27"/>
        <c:axId val="182492352"/>
        <c:axId val="182492744"/>
      </c:barChart>
      <c:catAx>
        <c:axId val="182492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2492744"/>
        <c:crosses val="autoZero"/>
        <c:auto val="1"/>
        <c:lblAlgn val="ctr"/>
        <c:lblOffset val="100"/>
        <c:noMultiLvlLbl val="0"/>
      </c:catAx>
      <c:valAx>
        <c:axId val="1824927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249235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10) </a:t>
            </a:r>
            <a:r>
              <a:rPr lang="en-US" dirty="0" err="1" smtClean="0"/>
              <a:t>När</a:t>
            </a:r>
            <a:r>
              <a:rPr lang="en-US" baseline="0" dirty="0" smtClean="0"/>
              <a:t> </a:t>
            </a:r>
            <a:r>
              <a:rPr lang="en-US" baseline="0" dirty="0" err="1" smtClean="0"/>
              <a:t>kommer</a:t>
            </a:r>
            <a:r>
              <a:rPr lang="en-US" baseline="0" dirty="0" smtClean="0"/>
              <a:t> du </a:t>
            </a:r>
            <a:r>
              <a:rPr lang="en-US" baseline="0" dirty="0" err="1" smtClean="0"/>
              <a:t>på</a:t>
            </a:r>
            <a:r>
              <a:rPr lang="en-US" baseline="0" dirty="0" smtClean="0"/>
              <a:t> </a:t>
            </a:r>
            <a:r>
              <a:rPr lang="en-US" baseline="0" dirty="0" err="1" smtClean="0"/>
              <a:t>dina</a:t>
            </a:r>
            <a:r>
              <a:rPr lang="en-US" baseline="0" dirty="0" smtClean="0"/>
              <a:t> </a:t>
            </a:r>
            <a:r>
              <a:rPr lang="en-US" baseline="0" dirty="0" err="1" smtClean="0"/>
              <a:t>bästa</a:t>
            </a:r>
            <a:r>
              <a:rPr lang="en-US" baseline="0" dirty="0" smtClean="0"/>
              <a:t> </a:t>
            </a:r>
            <a:r>
              <a:rPr lang="en-US" baseline="0" dirty="0" err="1" smtClean="0"/>
              <a:t>idéer</a:t>
            </a:r>
            <a:r>
              <a:rPr lang="en-US" baseline="0" dirty="0" smtClean="0"/>
              <a:t>? </a:t>
            </a:r>
            <a:r>
              <a:rPr lang="en-US" dirty="0" smtClean="0"/>
              <a:t> </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Blad1!$B$1</c:f>
              <c:strCache>
                <c:ptCount val="1"/>
                <c:pt idx="0">
                  <c:v>Antal procent </c:v>
                </c:pt>
              </c:strCache>
            </c:strRef>
          </c:tx>
          <c:spPr>
            <a:solidFill>
              <a:schemeClr val="accent1"/>
            </a:solidFill>
            <a:ln>
              <a:noFill/>
            </a:ln>
            <a:effectLst/>
          </c:spPr>
          <c:invertIfNegative val="0"/>
          <c:cat>
            <c:strRef>
              <c:f>Blad1!$A$2:$A$7</c:f>
              <c:strCache>
                <c:ptCount val="6"/>
                <c:pt idx="0">
                  <c:v>Under kontorstid </c:v>
                </c:pt>
                <c:pt idx="1">
                  <c:v>På lunchrasten </c:v>
                </c:pt>
                <c:pt idx="2">
                  <c:v>När jag är ledig </c:v>
                </c:pt>
                <c:pt idx="3">
                  <c:v>När jag jobbar utanför kontoret</c:v>
                </c:pt>
                <c:pt idx="4">
                  <c:v>Annat</c:v>
                </c:pt>
                <c:pt idx="5">
                  <c:v>Tveksam, vet ej </c:v>
                </c:pt>
              </c:strCache>
            </c:strRef>
          </c:cat>
          <c:val>
            <c:numRef>
              <c:f>Blad1!$B$2:$B$7</c:f>
              <c:numCache>
                <c:formatCode>General</c:formatCode>
                <c:ptCount val="6"/>
                <c:pt idx="0">
                  <c:v>33</c:v>
                </c:pt>
                <c:pt idx="1">
                  <c:v>3</c:v>
                </c:pt>
                <c:pt idx="2">
                  <c:v>41</c:v>
                </c:pt>
                <c:pt idx="3">
                  <c:v>17</c:v>
                </c:pt>
                <c:pt idx="4">
                  <c:v>5</c:v>
                </c:pt>
                <c:pt idx="5">
                  <c:v>4</c:v>
                </c:pt>
              </c:numCache>
            </c:numRef>
          </c:val>
        </c:ser>
        <c:ser>
          <c:idx val="1"/>
          <c:order val="1"/>
          <c:tx>
            <c:strRef>
              <c:f>Blad1!$C$1</c:f>
              <c:strCache>
                <c:ptCount val="1"/>
                <c:pt idx="0">
                  <c:v>Serie 2</c:v>
                </c:pt>
              </c:strCache>
            </c:strRef>
          </c:tx>
          <c:spPr>
            <a:solidFill>
              <a:schemeClr val="accent2"/>
            </a:solidFill>
            <a:ln>
              <a:noFill/>
            </a:ln>
            <a:effectLst/>
          </c:spPr>
          <c:invertIfNegative val="0"/>
          <c:cat>
            <c:strRef>
              <c:f>Blad1!$A$2:$A$7</c:f>
              <c:strCache>
                <c:ptCount val="6"/>
                <c:pt idx="0">
                  <c:v>Under kontorstid </c:v>
                </c:pt>
                <c:pt idx="1">
                  <c:v>På lunchrasten </c:v>
                </c:pt>
                <c:pt idx="2">
                  <c:v>När jag är ledig </c:v>
                </c:pt>
                <c:pt idx="3">
                  <c:v>När jag jobbar utanför kontoret</c:v>
                </c:pt>
                <c:pt idx="4">
                  <c:v>Annat</c:v>
                </c:pt>
                <c:pt idx="5">
                  <c:v>Tveksam, vet ej </c:v>
                </c:pt>
              </c:strCache>
            </c:strRef>
          </c:cat>
          <c:val>
            <c:numRef>
              <c:f>Blad1!$C$2:$C$7</c:f>
            </c:numRef>
          </c:val>
        </c:ser>
        <c:ser>
          <c:idx val="2"/>
          <c:order val="2"/>
          <c:tx>
            <c:strRef>
              <c:f>Blad1!$D$1</c:f>
              <c:strCache>
                <c:ptCount val="1"/>
                <c:pt idx="0">
                  <c:v>Serie 3</c:v>
                </c:pt>
              </c:strCache>
            </c:strRef>
          </c:tx>
          <c:spPr>
            <a:solidFill>
              <a:schemeClr val="accent3"/>
            </a:solidFill>
            <a:ln>
              <a:noFill/>
            </a:ln>
            <a:effectLst/>
          </c:spPr>
          <c:invertIfNegative val="0"/>
          <c:cat>
            <c:strRef>
              <c:f>Blad1!$A$2:$A$7</c:f>
              <c:strCache>
                <c:ptCount val="6"/>
                <c:pt idx="0">
                  <c:v>Under kontorstid </c:v>
                </c:pt>
                <c:pt idx="1">
                  <c:v>På lunchrasten </c:v>
                </c:pt>
                <c:pt idx="2">
                  <c:v>När jag är ledig </c:v>
                </c:pt>
                <c:pt idx="3">
                  <c:v>När jag jobbar utanför kontoret</c:v>
                </c:pt>
                <c:pt idx="4">
                  <c:v>Annat</c:v>
                </c:pt>
                <c:pt idx="5">
                  <c:v>Tveksam, vet ej </c:v>
                </c:pt>
              </c:strCache>
            </c:strRef>
          </c:cat>
          <c:val>
            <c:numRef>
              <c:f>Blad1!$D$2:$D$7</c:f>
            </c:numRef>
          </c:val>
        </c:ser>
        <c:dLbls>
          <c:showLegendKey val="0"/>
          <c:showVal val="0"/>
          <c:showCatName val="0"/>
          <c:showSerName val="0"/>
          <c:showPercent val="0"/>
          <c:showBubbleSize val="0"/>
        </c:dLbls>
        <c:gapWidth val="219"/>
        <c:overlap val="-27"/>
        <c:axId val="183913696"/>
        <c:axId val="183914088"/>
      </c:barChart>
      <c:catAx>
        <c:axId val="183913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3914088"/>
        <c:crosses val="autoZero"/>
        <c:auto val="1"/>
        <c:lblAlgn val="ctr"/>
        <c:lblOffset val="100"/>
        <c:noMultiLvlLbl val="0"/>
      </c:catAx>
      <c:valAx>
        <c:axId val="1839140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39136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11) Om</a:t>
            </a:r>
            <a:r>
              <a:rPr lang="en-US" baseline="0" dirty="0" smtClean="0"/>
              <a:t> </a:t>
            </a:r>
            <a:r>
              <a:rPr lang="en-US" baseline="0" dirty="0" err="1" smtClean="0"/>
              <a:t>ni</a:t>
            </a:r>
            <a:r>
              <a:rPr lang="en-US" baseline="0" dirty="0" smtClean="0"/>
              <a:t> </a:t>
            </a:r>
            <a:r>
              <a:rPr lang="en-US" baseline="0" dirty="0" err="1" smtClean="0"/>
              <a:t>fick</a:t>
            </a:r>
            <a:r>
              <a:rPr lang="en-US" baseline="0" dirty="0" smtClean="0"/>
              <a:t> </a:t>
            </a:r>
            <a:r>
              <a:rPr lang="en-US" baseline="0" dirty="0" err="1" smtClean="0"/>
              <a:t>anpassa</a:t>
            </a:r>
            <a:r>
              <a:rPr lang="en-US" baseline="0" dirty="0" smtClean="0"/>
              <a:t> </a:t>
            </a:r>
            <a:r>
              <a:rPr lang="en-US" baseline="0" dirty="0" err="1" smtClean="0"/>
              <a:t>ert</a:t>
            </a:r>
            <a:r>
              <a:rPr lang="en-US" baseline="0" dirty="0" smtClean="0"/>
              <a:t> </a:t>
            </a:r>
            <a:r>
              <a:rPr lang="en-US" baseline="0" dirty="0" err="1" smtClean="0"/>
              <a:t>kontor</a:t>
            </a:r>
            <a:r>
              <a:rPr lang="en-US" baseline="0" dirty="0" smtClean="0"/>
              <a:t> </a:t>
            </a:r>
            <a:r>
              <a:rPr lang="en-US" baseline="0" dirty="0" err="1" smtClean="0"/>
              <a:t>helt</a:t>
            </a:r>
            <a:r>
              <a:rPr lang="en-US" baseline="0" dirty="0" smtClean="0"/>
              <a:t> </a:t>
            </a:r>
            <a:r>
              <a:rPr lang="en-US" baseline="0" dirty="0" err="1" smtClean="0"/>
              <a:t>fritt</a:t>
            </a:r>
            <a:r>
              <a:rPr lang="en-US" baseline="0" dirty="0" smtClean="0"/>
              <a:t>, </a:t>
            </a:r>
            <a:r>
              <a:rPr lang="en-US" baseline="0" dirty="0" err="1" smtClean="0"/>
              <a:t>vilka</a:t>
            </a:r>
            <a:r>
              <a:rPr lang="en-US" baseline="0" dirty="0" smtClean="0"/>
              <a:t> </a:t>
            </a:r>
            <a:r>
              <a:rPr lang="en-US" baseline="0" dirty="0" err="1" smtClean="0"/>
              <a:t>av</a:t>
            </a:r>
            <a:r>
              <a:rPr lang="en-US" baseline="0" dirty="0" smtClean="0"/>
              <a:t> </a:t>
            </a:r>
            <a:r>
              <a:rPr lang="en-US" baseline="0" dirty="0" err="1" smtClean="0"/>
              <a:t>följande</a:t>
            </a:r>
            <a:r>
              <a:rPr lang="en-US" baseline="0" dirty="0" smtClean="0"/>
              <a:t> </a:t>
            </a:r>
            <a:r>
              <a:rPr lang="en-US" baseline="0" dirty="0" err="1" smtClean="0"/>
              <a:t>alternativ</a:t>
            </a:r>
            <a:r>
              <a:rPr lang="en-US" baseline="0" dirty="0" smtClean="0"/>
              <a:t> </a:t>
            </a:r>
            <a:r>
              <a:rPr lang="en-US" baseline="0" dirty="0" err="1" smtClean="0"/>
              <a:t>skulle</a:t>
            </a:r>
            <a:r>
              <a:rPr lang="en-US" baseline="0" dirty="0" smtClean="0"/>
              <a:t> </a:t>
            </a:r>
            <a:r>
              <a:rPr lang="en-US" baseline="0" dirty="0" err="1" smtClean="0"/>
              <a:t>påverka</a:t>
            </a:r>
            <a:r>
              <a:rPr lang="en-US" baseline="0" dirty="0" smtClean="0"/>
              <a:t> din </a:t>
            </a:r>
            <a:r>
              <a:rPr lang="en-US" baseline="0" dirty="0" err="1" smtClean="0"/>
              <a:t>kreativitet</a:t>
            </a:r>
            <a:r>
              <a:rPr lang="en-US" baseline="0" dirty="0" smtClean="0"/>
              <a:t> </a:t>
            </a:r>
            <a:r>
              <a:rPr lang="en-US" baseline="0" dirty="0" err="1" smtClean="0"/>
              <a:t>mest</a:t>
            </a:r>
            <a:r>
              <a:rPr lang="en-US" baseline="0" dirty="0" smtClean="0"/>
              <a:t> </a:t>
            </a:r>
            <a:r>
              <a:rPr lang="en-US" baseline="0" dirty="0" err="1" smtClean="0"/>
              <a:t>positivt</a:t>
            </a:r>
            <a:r>
              <a:rPr lang="en-US" baseline="0" dirty="0" smtClean="0"/>
              <a:t>? </a:t>
            </a:r>
            <a:r>
              <a:rPr lang="en-US" dirty="0" smtClean="0"/>
              <a:t> </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Blad1!$B$1</c:f>
              <c:strCache>
                <c:ptCount val="1"/>
                <c:pt idx="0">
                  <c:v>Antal procent  </c:v>
                </c:pt>
              </c:strCache>
            </c:strRef>
          </c:tx>
          <c:spPr>
            <a:solidFill>
              <a:schemeClr val="accent1"/>
            </a:solidFill>
            <a:ln>
              <a:noFill/>
            </a:ln>
            <a:effectLst/>
          </c:spPr>
          <c:invertIfNegative val="0"/>
          <c:cat>
            <c:strRef>
              <c:f>Blad1!$A$2:$A$9</c:f>
              <c:strCache>
                <c:ptCount val="8"/>
                <c:pt idx="0">
                  <c:v>Verkstad/ateljé för privata projekt</c:v>
                </c:pt>
                <c:pt idx="1">
                  <c:v>Klättervägg i receptionen</c:v>
                </c:pt>
                <c:pt idx="2">
                  <c:v>Utomhus gym på taket </c:v>
                </c:pt>
                <c:pt idx="3">
                  <c:v>Barnpassning</c:v>
                </c:pt>
                <c:pt idx="4">
                  <c:v>Hundvakt </c:v>
                </c:pt>
                <c:pt idx="5">
                  <c:v>Lånebåt för personalen </c:v>
                </c:pt>
                <c:pt idx="6">
                  <c:v>Annat</c:v>
                </c:pt>
                <c:pt idx="7">
                  <c:v>Tveksam, vet ej </c:v>
                </c:pt>
              </c:strCache>
            </c:strRef>
          </c:cat>
          <c:val>
            <c:numRef>
              <c:f>Blad1!$B$2:$B$9</c:f>
              <c:numCache>
                <c:formatCode>General</c:formatCode>
                <c:ptCount val="8"/>
                <c:pt idx="0">
                  <c:v>43</c:v>
                </c:pt>
                <c:pt idx="1">
                  <c:v>14</c:v>
                </c:pt>
                <c:pt idx="2">
                  <c:v>39</c:v>
                </c:pt>
                <c:pt idx="3">
                  <c:v>22</c:v>
                </c:pt>
                <c:pt idx="4">
                  <c:v>13</c:v>
                </c:pt>
                <c:pt idx="5">
                  <c:v>20</c:v>
                </c:pt>
                <c:pt idx="6">
                  <c:v>20</c:v>
                </c:pt>
                <c:pt idx="7">
                  <c:v>14</c:v>
                </c:pt>
              </c:numCache>
            </c:numRef>
          </c:val>
        </c:ser>
        <c:ser>
          <c:idx val="1"/>
          <c:order val="1"/>
          <c:tx>
            <c:strRef>
              <c:f>Blad1!$C$1</c:f>
              <c:strCache>
                <c:ptCount val="1"/>
                <c:pt idx="0">
                  <c:v>Serie 2</c:v>
                </c:pt>
              </c:strCache>
            </c:strRef>
          </c:tx>
          <c:spPr>
            <a:solidFill>
              <a:schemeClr val="accent2"/>
            </a:solidFill>
            <a:ln>
              <a:noFill/>
            </a:ln>
            <a:effectLst/>
          </c:spPr>
          <c:invertIfNegative val="0"/>
          <c:cat>
            <c:strRef>
              <c:f>Blad1!$A$2:$A$9</c:f>
              <c:strCache>
                <c:ptCount val="8"/>
                <c:pt idx="0">
                  <c:v>Verkstad/ateljé för privata projekt</c:v>
                </c:pt>
                <c:pt idx="1">
                  <c:v>Klättervägg i receptionen</c:v>
                </c:pt>
                <c:pt idx="2">
                  <c:v>Utomhus gym på taket </c:v>
                </c:pt>
                <c:pt idx="3">
                  <c:v>Barnpassning</c:v>
                </c:pt>
                <c:pt idx="4">
                  <c:v>Hundvakt </c:v>
                </c:pt>
                <c:pt idx="5">
                  <c:v>Lånebåt för personalen </c:v>
                </c:pt>
                <c:pt idx="6">
                  <c:v>Annat</c:v>
                </c:pt>
                <c:pt idx="7">
                  <c:v>Tveksam, vet ej </c:v>
                </c:pt>
              </c:strCache>
            </c:strRef>
          </c:cat>
          <c:val>
            <c:numRef>
              <c:f>Blad1!$C$2:$C$9</c:f>
            </c:numRef>
          </c:val>
        </c:ser>
        <c:ser>
          <c:idx val="2"/>
          <c:order val="2"/>
          <c:tx>
            <c:strRef>
              <c:f>Blad1!$D$1</c:f>
              <c:strCache>
                <c:ptCount val="1"/>
                <c:pt idx="0">
                  <c:v>Serie 3</c:v>
                </c:pt>
              </c:strCache>
            </c:strRef>
          </c:tx>
          <c:spPr>
            <a:solidFill>
              <a:schemeClr val="accent3"/>
            </a:solidFill>
            <a:ln>
              <a:noFill/>
            </a:ln>
            <a:effectLst/>
          </c:spPr>
          <c:invertIfNegative val="0"/>
          <c:cat>
            <c:strRef>
              <c:f>Blad1!$A$2:$A$9</c:f>
              <c:strCache>
                <c:ptCount val="8"/>
                <c:pt idx="0">
                  <c:v>Verkstad/ateljé för privata projekt</c:v>
                </c:pt>
                <c:pt idx="1">
                  <c:v>Klättervägg i receptionen</c:v>
                </c:pt>
                <c:pt idx="2">
                  <c:v>Utomhus gym på taket </c:v>
                </c:pt>
                <c:pt idx="3">
                  <c:v>Barnpassning</c:v>
                </c:pt>
                <c:pt idx="4">
                  <c:v>Hundvakt </c:v>
                </c:pt>
                <c:pt idx="5">
                  <c:v>Lånebåt för personalen </c:v>
                </c:pt>
                <c:pt idx="6">
                  <c:v>Annat</c:v>
                </c:pt>
                <c:pt idx="7">
                  <c:v>Tveksam, vet ej </c:v>
                </c:pt>
              </c:strCache>
            </c:strRef>
          </c:cat>
          <c:val>
            <c:numRef>
              <c:f>Blad1!$D$2:$D$9</c:f>
            </c:numRef>
          </c:val>
        </c:ser>
        <c:dLbls>
          <c:showLegendKey val="0"/>
          <c:showVal val="0"/>
          <c:showCatName val="0"/>
          <c:showSerName val="0"/>
          <c:showPercent val="0"/>
          <c:showBubbleSize val="0"/>
        </c:dLbls>
        <c:gapWidth val="219"/>
        <c:overlap val="-27"/>
        <c:axId val="183782736"/>
        <c:axId val="183783128"/>
      </c:barChart>
      <c:catAx>
        <c:axId val="183782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3783128"/>
        <c:crosses val="autoZero"/>
        <c:auto val="1"/>
        <c:lblAlgn val="ctr"/>
        <c:lblOffset val="100"/>
        <c:noMultiLvlLbl val="0"/>
      </c:catAx>
      <c:valAx>
        <c:axId val="1837831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37827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13) </a:t>
            </a:r>
            <a:r>
              <a:rPr lang="en-US" dirty="0" err="1" smtClean="0"/>
              <a:t>Hur</a:t>
            </a:r>
            <a:r>
              <a:rPr lang="en-US" baseline="0" dirty="0" smtClean="0"/>
              <a:t> </a:t>
            </a:r>
            <a:r>
              <a:rPr lang="en-US" baseline="0" dirty="0" err="1" smtClean="0"/>
              <a:t>kreativ</a:t>
            </a:r>
            <a:r>
              <a:rPr lang="en-US" baseline="0" dirty="0" smtClean="0"/>
              <a:t> </a:t>
            </a:r>
            <a:r>
              <a:rPr lang="en-US" baseline="0" dirty="0" err="1" smtClean="0"/>
              <a:t>tycker</a:t>
            </a:r>
            <a:r>
              <a:rPr lang="en-US" baseline="0" dirty="0" smtClean="0"/>
              <a:t> du </a:t>
            </a:r>
            <a:r>
              <a:rPr lang="en-US" baseline="0" dirty="0" err="1" smtClean="0"/>
              <a:t>att</a:t>
            </a:r>
            <a:r>
              <a:rPr lang="en-US" baseline="0" dirty="0" smtClean="0"/>
              <a:t> du </a:t>
            </a:r>
            <a:r>
              <a:rPr lang="en-US" baseline="0" dirty="0" err="1" smtClean="0"/>
              <a:t>själv</a:t>
            </a:r>
            <a:r>
              <a:rPr lang="en-US" baseline="0" dirty="0" smtClean="0"/>
              <a:t> </a:t>
            </a:r>
            <a:r>
              <a:rPr lang="en-US" baseline="0" dirty="0" err="1" smtClean="0"/>
              <a:t>är</a:t>
            </a:r>
            <a:r>
              <a:rPr lang="en-US" baseline="0" dirty="0" smtClean="0"/>
              <a:t>? </a:t>
            </a:r>
            <a:r>
              <a:rPr lang="en-US" dirty="0" smtClean="0"/>
              <a:t> </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Blad1!$B$1</c:f>
              <c:strCache>
                <c:ptCount val="1"/>
                <c:pt idx="0">
                  <c:v>Antal procent </c:v>
                </c:pt>
              </c:strCache>
            </c:strRef>
          </c:tx>
          <c:spPr>
            <a:solidFill>
              <a:schemeClr val="accent1"/>
            </a:solidFill>
            <a:ln>
              <a:noFill/>
            </a:ln>
            <a:effectLst/>
          </c:spPr>
          <c:invertIfNegative val="0"/>
          <c:cat>
            <c:strRef>
              <c:f>Blad1!$A$2:$A$6</c:f>
              <c:strCache>
                <c:ptCount val="5"/>
                <c:pt idx="0">
                  <c:v>Mycket kreativ </c:v>
                </c:pt>
                <c:pt idx="1">
                  <c:v>Ganska kreativ </c:v>
                </c:pt>
                <c:pt idx="2">
                  <c:v>Inte särskilt kreativ </c:v>
                </c:pt>
                <c:pt idx="3">
                  <c:v>Inte alls kreativ </c:v>
                </c:pt>
                <c:pt idx="4">
                  <c:v>Tveksam, vet ej </c:v>
                </c:pt>
              </c:strCache>
            </c:strRef>
          </c:cat>
          <c:val>
            <c:numRef>
              <c:f>Blad1!$B$2:$B$6</c:f>
              <c:numCache>
                <c:formatCode>General</c:formatCode>
                <c:ptCount val="5"/>
                <c:pt idx="0">
                  <c:v>48</c:v>
                </c:pt>
                <c:pt idx="1">
                  <c:v>47</c:v>
                </c:pt>
                <c:pt idx="2">
                  <c:v>5</c:v>
                </c:pt>
                <c:pt idx="3">
                  <c:v>1</c:v>
                </c:pt>
                <c:pt idx="4">
                  <c:v>1</c:v>
                </c:pt>
              </c:numCache>
            </c:numRef>
          </c:val>
        </c:ser>
        <c:ser>
          <c:idx val="1"/>
          <c:order val="1"/>
          <c:tx>
            <c:strRef>
              <c:f>Blad1!$C$1</c:f>
              <c:strCache>
                <c:ptCount val="1"/>
                <c:pt idx="0">
                  <c:v>Serie 2</c:v>
                </c:pt>
              </c:strCache>
            </c:strRef>
          </c:tx>
          <c:spPr>
            <a:solidFill>
              <a:schemeClr val="accent2"/>
            </a:solidFill>
            <a:ln>
              <a:noFill/>
            </a:ln>
            <a:effectLst/>
          </c:spPr>
          <c:invertIfNegative val="0"/>
          <c:cat>
            <c:strRef>
              <c:f>Blad1!$A$2:$A$6</c:f>
              <c:strCache>
                <c:ptCount val="5"/>
                <c:pt idx="0">
                  <c:v>Mycket kreativ </c:v>
                </c:pt>
                <c:pt idx="1">
                  <c:v>Ganska kreativ </c:v>
                </c:pt>
                <c:pt idx="2">
                  <c:v>Inte särskilt kreativ </c:v>
                </c:pt>
                <c:pt idx="3">
                  <c:v>Inte alls kreativ </c:v>
                </c:pt>
                <c:pt idx="4">
                  <c:v>Tveksam, vet ej </c:v>
                </c:pt>
              </c:strCache>
            </c:strRef>
          </c:cat>
          <c:val>
            <c:numRef>
              <c:f>Blad1!$C$2:$C$6</c:f>
            </c:numRef>
          </c:val>
        </c:ser>
        <c:ser>
          <c:idx val="2"/>
          <c:order val="2"/>
          <c:tx>
            <c:strRef>
              <c:f>Blad1!$D$1</c:f>
              <c:strCache>
                <c:ptCount val="1"/>
                <c:pt idx="0">
                  <c:v>Serie 3</c:v>
                </c:pt>
              </c:strCache>
            </c:strRef>
          </c:tx>
          <c:spPr>
            <a:solidFill>
              <a:schemeClr val="accent3"/>
            </a:solidFill>
            <a:ln>
              <a:noFill/>
            </a:ln>
            <a:effectLst/>
          </c:spPr>
          <c:invertIfNegative val="0"/>
          <c:cat>
            <c:strRef>
              <c:f>Blad1!$A$2:$A$6</c:f>
              <c:strCache>
                <c:ptCount val="5"/>
                <c:pt idx="0">
                  <c:v>Mycket kreativ </c:v>
                </c:pt>
                <c:pt idx="1">
                  <c:v>Ganska kreativ </c:v>
                </c:pt>
                <c:pt idx="2">
                  <c:v>Inte särskilt kreativ </c:v>
                </c:pt>
                <c:pt idx="3">
                  <c:v>Inte alls kreativ </c:v>
                </c:pt>
                <c:pt idx="4">
                  <c:v>Tveksam, vet ej </c:v>
                </c:pt>
              </c:strCache>
            </c:strRef>
          </c:cat>
          <c:val>
            <c:numRef>
              <c:f>Blad1!$D$2:$D$6</c:f>
            </c:numRef>
          </c:val>
        </c:ser>
        <c:dLbls>
          <c:showLegendKey val="0"/>
          <c:showVal val="0"/>
          <c:showCatName val="0"/>
          <c:showSerName val="0"/>
          <c:showPercent val="0"/>
          <c:showBubbleSize val="0"/>
        </c:dLbls>
        <c:gapWidth val="219"/>
        <c:overlap val="-27"/>
        <c:axId val="183783912"/>
        <c:axId val="183784304"/>
      </c:barChart>
      <c:catAx>
        <c:axId val="183783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3784304"/>
        <c:crosses val="autoZero"/>
        <c:auto val="1"/>
        <c:lblAlgn val="ctr"/>
        <c:lblOffset val="100"/>
        <c:noMultiLvlLbl val="0"/>
      </c:catAx>
      <c:valAx>
        <c:axId val="1837843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37839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2) Jag</a:t>
            </a:r>
            <a:r>
              <a:rPr lang="en-US" baseline="0" dirty="0" smtClean="0"/>
              <a:t> </a:t>
            </a:r>
            <a:r>
              <a:rPr lang="en-US" baseline="0" dirty="0" err="1" smtClean="0"/>
              <a:t>blir</a:t>
            </a:r>
            <a:r>
              <a:rPr lang="en-US" baseline="0" dirty="0" smtClean="0"/>
              <a:t> </a:t>
            </a:r>
            <a:r>
              <a:rPr lang="en-US" baseline="0" dirty="0" err="1" smtClean="0"/>
              <a:t>mer</a:t>
            </a:r>
            <a:r>
              <a:rPr lang="en-US" baseline="0" dirty="0" smtClean="0"/>
              <a:t> </a:t>
            </a:r>
            <a:r>
              <a:rPr lang="en-US" baseline="0" dirty="0" err="1" smtClean="0"/>
              <a:t>kreativ</a:t>
            </a:r>
            <a:r>
              <a:rPr lang="en-US" baseline="0" dirty="0" smtClean="0"/>
              <a:t> </a:t>
            </a:r>
            <a:r>
              <a:rPr lang="en-US" baseline="0" dirty="0" err="1" smtClean="0"/>
              <a:t>av</a:t>
            </a:r>
            <a:r>
              <a:rPr lang="en-US" baseline="0" dirty="0" smtClean="0"/>
              <a:t> </a:t>
            </a:r>
            <a:r>
              <a:rPr lang="en-US" baseline="0" dirty="0" err="1" smtClean="0"/>
              <a:t>att</a:t>
            </a:r>
            <a:r>
              <a:rPr lang="en-US" baseline="0" dirty="0" smtClean="0"/>
              <a:t> </a:t>
            </a:r>
            <a:r>
              <a:rPr lang="en-US" baseline="0" dirty="0" err="1" smtClean="0"/>
              <a:t>arbeta</a:t>
            </a:r>
            <a:r>
              <a:rPr lang="en-US" baseline="0" dirty="0" smtClean="0"/>
              <a:t> </a:t>
            </a:r>
            <a:r>
              <a:rPr lang="en-US" baseline="0" dirty="0" err="1" smtClean="0"/>
              <a:t>tillsammans</a:t>
            </a:r>
            <a:r>
              <a:rPr lang="en-US" baseline="0" dirty="0" smtClean="0"/>
              <a:t> med </a:t>
            </a:r>
            <a:r>
              <a:rPr lang="en-US" baseline="0" dirty="0" err="1" smtClean="0"/>
              <a:t>andra</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Blad1!$B$1</c:f>
              <c:strCache>
                <c:ptCount val="1"/>
                <c:pt idx="0">
                  <c:v>Antal procent</c:v>
                </c:pt>
              </c:strCache>
            </c:strRef>
          </c:tx>
          <c:spPr>
            <a:solidFill>
              <a:schemeClr val="accent1"/>
            </a:solidFill>
            <a:ln>
              <a:noFill/>
            </a:ln>
            <a:effectLst/>
          </c:spPr>
          <c:invertIfNegative val="0"/>
          <c:cat>
            <c:strRef>
              <c:f>Blad1!$A$2:$A$5</c:f>
              <c:strCache>
                <c:ptCount val="4"/>
                <c:pt idx="0">
                  <c:v>Stämmer mycket dåligt </c:v>
                </c:pt>
                <c:pt idx="1">
                  <c:v>Stämmer ganska dåligt </c:v>
                </c:pt>
                <c:pt idx="2">
                  <c:v>Stämmer ganska bra </c:v>
                </c:pt>
                <c:pt idx="3">
                  <c:v>Stämmer mycket bra </c:v>
                </c:pt>
              </c:strCache>
            </c:strRef>
          </c:cat>
          <c:val>
            <c:numRef>
              <c:f>Blad1!$B$2:$B$5</c:f>
              <c:numCache>
                <c:formatCode>General</c:formatCode>
                <c:ptCount val="4"/>
                <c:pt idx="0">
                  <c:v>0</c:v>
                </c:pt>
                <c:pt idx="1">
                  <c:v>4</c:v>
                </c:pt>
                <c:pt idx="2">
                  <c:v>26</c:v>
                </c:pt>
                <c:pt idx="3">
                  <c:v>71</c:v>
                </c:pt>
              </c:numCache>
            </c:numRef>
          </c:val>
        </c:ser>
        <c:ser>
          <c:idx val="1"/>
          <c:order val="1"/>
          <c:tx>
            <c:strRef>
              <c:f>Blad1!$C$1</c:f>
              <c:strCache>
                <c:ptCount val="1"/>
                <c:pt idx="0">
                  <c:v>Serie 2</c:v>
                </c:pt>
              </c:strCache>
            </c:strRef>
          </c:tx>
          <c:spPr>
            <a:solidFill>
              <a:schemeClr val="accent2"/>
            </a:solidFill>
            <a:ln>
              <a:noFill/>
            </a:ln>
            <a:effectLst/>
          </c:spPr>
          <c:invertIfNegative val="0"/>
          <c:cat>
            <c:strRef>
              <c:f>Blad1!$A$2:$A$5</c:f>
              <c:strCache>
                <c:ptCount val="4"/>
                <c:pt idx="0">
                  <c:v>Stämmer mycket dåligt </c:v>
                </c:pt>
                <c:pt idx="1">
                  <c:v>Stämmer ganska dåligt </c:v>
                </c:pt>
                <c:pt idx="2">
                  <c:v>Stämmer ganska bra </c:v>
                </c:pt>
                <c:pt idx="3">
                  <c:v>Stämmer mycket bra </c:v>
                </c:pt>
              </c:strCache>
            </c:strRef>
          </c:cat>
          <c:val>
            <c:numRef>
              <c:f>Blad1!$C$2:$C$5</c:f>
            </c:numRef>
          </c:val>
        </c:ser>
        <c:ser>
          <c:idx val="2"/>
          <c:order val="2"/>
          <c:tx>
            <c:strRef>
              <c:f>Blad1!$D$1</c:f>
              <c:strCache>
                <c:ptCount val="1"/>
                <c:pt idx="0">
                  <c:v>Serie 3</c:v>
                </c:pt>
              </c:strCache>
            </c:strRef>
          </c:tx>
          <c:spPr>
            <a:solidFill>
              <a:schemeClr val="accent3"/>
            </a:solidFill>
            <a:ln>
              <a:noFill/>
            </a:ln>
            <a:effectLst/>
          </c:spPr>
          <c:invertIfNegative val="0"/>
          <c:cat>
            <c:strRef>
              <c:f>Blad1!$A$2:$A$5</c:f>
              <c:strCache>
                <c:ptCount val="4"/>
                <c:pt idx="0">
                  <c:v>Stämmer mycket dåligt </c:v>
                </c:pt>
                <c:pt idx="1">
                  <c:v>Stämmer ganska dåligt </c:v>
                </c:pt>
                <c:pt idx="2">
                  <c:v>Stämmer ganska bra </c:v>
                </c:pt>
                <c:pt idx="3">
                  <c:v>Stämmer mycket bra </c:v>
                </c:pt>
              </c:strCache>
            </c:strRef>
          </c:cat>
          <c:val>
            <c:numRef>
              <c:f>Blad1!$D$2:$D$5</c:f>
            </c:numRef>
          </c:val>
        </c:ser>
        <c:dLbls>
          <c:showLegendKey val="0"/>
          <c:showVal val="0"/>
          <c:showCatName val="0"/>
          <c:showSerName val="0"/>
          <c:showPercent val="0"/>
          <c:showBubbleSize val="0"/>
        </c:dLbls>
        <c:gapWidth val="219"/>
        <c:overlap val="-27"/>
        <c:axId val="182493920"/>
        <c:axId val="182494312"/>
      </c:barChart>
      <c:catAx>
        <c:axId val="182493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2494312"/>
        <c:crosses val="autoZero"/>
        <c:auto val="1"/>
        <c:lblAlgn val="ctr"/>
        <c:lblOffset val="100"/>
        <c:noMultiLvlLbl val="0"/>
      </c:catAx>
      <c:valAx>
        <c:axId val="1824943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249392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3) </a:t>
            </a:r>
            <a:r>
              <a:rPr lang="en-US" dirty="0" err="1" smtClean="0"/>
              <a:t>Fysisk</a:t>
            </a:r>
            <a:r>
              <a:rPr lang="en-US" baseline="0" dirty="0" smtClean="0"/>
              <a:t> </a:t>
            </a:r>
            <a:r>
              <a:rPr lang="en-US" baseline="0" dirty="0" err="1" smtClean="0"/>
              <a:t>aktivitet</a:t>
            </a:r>
            <a:r>
              <a:rPr lang="en-US" baseline="0" dirty="0" smtClean="0"/>
              <a:t> </a:t>
            </a:r>
            <a:r>
              <a:rPr lang="en-US" baseline="0" dirty="0" err="1" smtClean="0"/>
              <a:t>gör</a:t>
            </a:r>
            <a:r>
              <a:rPr lang="en-US" baseline="0" dirty="0" smtClean="0"/>
              <a:t> </a:t>
            </a:r>
            <a:r>
              <a:rPr lang="en-US" baseline="0" dirty="0" err="1" smtClean="0"/>
              <a:t>mig</a:t>
            </a:r>
            <a:r>
              <a:rPr lang="en-US" baseline="0" dirty="0" smtClean="0"/>
              <a:t> </a:t>
            </a:r>
            <a:r>
              <a:rPr lang="en-US" baseline="0" dirty="0" err="1" smtClean="0"/>
              <a:t>mer</a:t>
            </a:r>
            <a:r>
              <a:rPr lang="en-US" baseline="0" dirty="0" smtClean="0"/>
              <a:t> </a:t>
            </a:r>
            <a:r>
              <a:rPr lang="en-US" baseline="0" dirty="0" err="1" smtClean="0"/>
              <a:t>kreativ</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Blad1!$B$1</c:f>
              <c:strCache>
                <c:ptCount val="1"/>
                <c:pt idx="0">
                  <c:v>Antal procent </c:v>
                </c:pt>
              </c:strCache>
            </c:strRef>
          </c:tx>
          <c:spPr>
            <a:solidFill>
              <a:schemeClr val="accent1"/>
            </a:solidFill>
            <a:ln>
              <a:noFill/>
            </a:ln>
            <a:effectLst/>
          </c:spPr>
          <c:invertIfNegative val="0"/>
          <c:cat>
            <c:strRef>
              <c:f>Blad1!$A$2:$A$6</c:f>
              <c:strCache>
                <c:ptCount val="5"/>
                <c:pt idx="0">
                  <c:v>Stämmer mycket dåligt</c:v>
                </c:pt>
                <c:pt idx="1">
                  <c:v>Stämmer ganska dåligt</c:v>
                </c:pt>
                <c:pt idx="2">
                  <c:v>Stämmer ganska bra </c:v>
                </c:pt>
                <c:pt idx="3">
                  <c:v>Stämmer mycket bra </c:v>
                </c:pt>
                <c:pt idx="4">
                  <c:v>Tveksam, vet ej </c:v>
                </c:pt>
              </c:strCache>
            </c:strRef>
          </c:cat>
          <c:val>
            <c:numRef>
              <c:f>Blad1!$B$2:$B$6</c:f>
              <c:numCache>
                <c:formatCode>General</c:formatCode>
                <c:ptCount val="5"/>
                <c:pt idx="0">
                  <c:v>2</c:v>
                </c:pt>
                <c:pt idx="1">
                  <c:v>7</c:v>
                </c:pt>
                <c:pt idx="2">
                  <c:v>39</c:v>
                </c:pt>
                <c:pt idx="3">
                  <c:v>52</c:v>
                </c:pt>
                <c:pt idx="4">
                  <c:v>1</c:v>
                </c:pt>
              </c:numCache>
            </c:numRef>
          </c:val>
        </c:ser>
        <c:ser>
          <c:idx val="1"/>
          <c:order val="1"/>
          <c:tx>
            <c:strRef>
              <c:f>Blad1!$C$1</c:f>
              <c:strCache>
                <c:ptCount val="1"/>
                <c:pt idx="0">
                  <c:v>Serie 2</c:v>
                </c:pt>
              </c:strCache>
            </c:strRef>
          </c:tx>
          <c:spPr>
            <a:solidFill>
              <a:schemeClr val="accent2"/>
            </a:solidFill>
            <a:ln>
              <a:noFill/>
            </a:ln>
            <a:effectLst/>
          </c:spPr>
          <c:invertIfNegative val="0"/>
          <c:cat>
            <c:strRef>
              <c:f>Blad1!$A$2:$A$6</c:f>
              <c:strCache>
                <c:ptCount val="5"/>
                <c:pt idx="0">
                  <c:v>Stämmer mycket dåligt</c:v>
                </c:pt>
                <c:pt idx="1">
                  <c:v>Stämmer ganska dåligt</c:v>
                </c:pt>
                <c:pt idx="2">
                  <c:v>Stämmer ganska bra </c:v>
                </c:pt>
                <c:pt idx="3">
                  <c:v>Stämmer mycket bra </c:v>
                </c:pt>
                <c:pt idx="4">
                  <c:v>Tveksam, vet ej </c:v>
                </c:pt>
              </c:strCache>
            </c:strRef>
          </c:cat>
          <c:val>
            <c:numRef>
              <c:f>Blad1!$C$2:$C$6</c:f>
            </c:numRef>
          </c:val>
        </c:ser>
        <c:ser>
          <c:idx val="2"/>
          <c:order val="2"/>
          <c:tx>
            <c:strRef>
              <c:f>Blad1!$D$1</c:f>
              <c:strCache>
                <c:ptCount val="1"/>
                <c:pt idx="0">
                  <c:v>Serie 3</c:v>
                </c:pt>
              </c:strCache>
            </c:strRef>
          </c:tx>
          <c:spPr>
            <a:solidFill>
              <a:schemeClr val="accent3"/>
            </a:solidFill>
            <a:ln>
              <a:noFill/>
            </a:ln>
            <a:effectLst/>
          </c:spPr>
          <c:invertIfNegative val="0"/>
          <c:cat>
            <c:strRef>
              <c:f>Blad1!$A$2:$A$6</c:f>
              <c:strCache>
                <c:ptCount val="5"/>
                <c:pt idx="0">
                  <c:v>Stämmer mycket dåligt</c:v>
                </c:pt>
                <c:pt idx="1">
                  <c:v>Stämmer ganska dåligt</c:v>
                </c:pt>
                <c:pt idx="2">
                  <c:v>Stämmer ganska bra </c:v>
                </c:pt>
                <c:pt idx="3">
                  <c:v>Stämmer mycket bra </c:v>
                </c:pt>
                <c:pt idx="4">
                  <c:v>Tveksam, vet ej </c:v>
                </c:pt>
              </c:strCache>
            </c:strRef>
          </c:cat>
          <c:val>
            <c:numRef>
              <c:f>Blad1!$D$2:$D$6</c:f>
            </c:numRef>
          </c:val>
        </c:ser>
        <c:dLbls>
          <c:showLegendKey val="0"/>
          <c:showVal val="0"/>
          <c:showCatName val="0"/>
          <c:showSerName val="0"/>
          <c:showPercent val="0"/>
          <c:showBubbleSize val="0"/>
        </c:dLbls>
        <c:gapWidth val="219"/>
        <c:overlap val="-27"/>
        <c:axId val="182495096"/>
        <c:axId val="182495488"/>
      </c:barChart>
      <c:catAx>
        <c:axId val="182495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2495488"/>
        <c:crosses val="autoZero"/>
        <c:auto val="1"/>
        <c:lblAlgn val="ctr"/>
        <c:lblOffset val="100"/>
        <c:noMultiLvlLbl val="0"/>
      </c:catAx>
      <c:valAx>
        <c:axId val="1824954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2495096"/>
        <c:crosses val="autoZero"/>
        <c:crossBetween val="between"/>
      </c:valAx>
      <c:spPr>
        <a:noFill/>
        <a:ln>
          <a:noFill/>
        </a:ln>
        <a:effectLst/>
      </c:spPr>
    </c:plotArea>
    <c:legend>
      <c:legendPos val="b"/>
      <c:layout>
        <c:manualLayout>
          <c:xMode val="edge"/>
          <c:yMode val="edge"/>
          <c:x val="0.44691018700787394"/>
          <c:y val="0.94031890130912266"/>
          <c:w val="0.15441437007874015"/>
          <c:h val="4.7962349411764922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4) </a:t>
            </a:r>
            <a:r>
              <a:rPr lang="en-US" dirty="0" err="1" smtClean="0"/>
              <a:t>En</a:t>
            </a:r>
            <a:r>
              <a:rPr lang="en-US" baseline="0" dirty="0" smtClean="0"/>
              <a:t> </a:t>
            </a:r>
            <a:r>
              <a:rPr lang="en-US" baseline="0" dirty="0" err="1" smtClean="0"/>
              <a:t>städad</a:t>
            </a:r>
            <a:r>
              <a:rPr lang="en-US" baseline="0" dirty="0" smtClean="0"/>
              <a:t> </a:t>
            </a:r>
            <a:r>
              <a:rPr lang="en-US" baseline="0" dirty="0" err="1" smtClean="0"/>
              <a:t>och</a:t>
            </a:r>
            <a:r>
              <a:rPr lang="en-US" baseline="0" dirty="0" smtClean="0"/>
              <a:t> </a:t>
            </a:r>
            <a:r>
              <a:rPr lang="en-US" baseline="0" dirty="0" err="1" smtClean="0"/>
              <a:t>välorganiserad</a:t>
            </a:r>
            <a:r>
              <a:rPr lang="en-US" baseline="0" dirty="0" smtClean="0"/>
              <a:t> </a:t>
            </a:r>
            <a:r>
              <a:rPr lang="en-US" baseline="0" dirty="0" err="1" smtClean="0"/>
              <a:t>arbetsplats</a:t>
            </a:r>
            <a:r>
              <a:rPr lang="en-US" baseline="0" dirty="0" smtClean="0"/>
              <a:t> </a:t>
            </a:r>
            <a:r>
              <a:rPr lang="en-US" baseline="0" dirty="0" err="1" smtClean="0"/>
              <a:t>gör</a:t>
            </a:r>
            <a:r>
              <a:rPr lang="en-US" baseline="0" dirty="0" smtClean="0"/>
              <a:t> </a:t>
            </a:r>
            <a:r>
              <a:rPr lang="en-US" baseline="0" dirty="0" err="1" smtClean="0"/>
              <a:t>mig</a:t>
            </a:r>
            <a:r>
              <a:rPr lang="en-US" baseline="0" dirty="0" smtClean="0"/>
              <a:t> </a:t>
            </a:r>
            <a:r>
              <a:rPr lang="en-US" baseline="0" dirty="0" err="1" smtClean="0"/>
              <a:t>mer</a:t>
            </a:r>
            <a:r>
              <a:rPr lang="en-US" baseline="0" dirty="0" smtClean="0"/>
              <a:t> </a:t>
            </a:r>
            <a:r>
              <a:rPr lang="en-US" baseline="0" dirty="0" err="1" smtClean="0"/>
              <a:t>kreativ</a:t>
            </a:r>
            <a:r>
              <a:rPr lang="en-US" baseline="0" dirty="0" smtClean="0"/>
              <a:t> </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Blad1!$B$1</c:f>
              <c:strCache>
                <c:ptCount val="1"/>
                <c:pt idx="0">
                  <c:v>Antal procent</c:v>
                </c:pt>
              </c:strCache>
            </c:strRef>
          </c:tx>
          <c:spPr>
            <a:solidFill>
              <a:schemeClr val="accent1"/>
            </a:solidFill>
            <a:ln>
              <a:noFill/>
            </a:ln>
            <a:effectLst/>
          </c:spPr>
          <c:invertIfNegative val="0"/>
          <c:cat>
            <c:strRef>
              <c:f>Blad1!$A$2:$A$5</c:f>
              <c:strCache>
                <c:ptCount val="4"/>
                <c:pt idx="0">
                  <c:v>Stämmer mycket dåligt </c:v>
                </c:pt>
                <c:pt idx="1">
                  <c:v>Stämmer ganska dåligt </c:v>
                </c:pt>
                <c:pt idx="2">
                  <c:v>Stämmer ganska bra</c:v>
                </c:pt>
                <c:pt idx="3">
                  <c:v>Stämmer mycket bra </c:v>
                </c:pt>
              </c:strCache>
            </c:strRef>
          </c:cat>
          <c:val>
            <c:numRef>
              <c:f>Blad1!$B$2:$B$5</c:f>
              <c:numCache>
                <c:formatCode>General</c:formatCode>
                <c:ptCount val="4"/>
                <c:pt idx="0">
                  <c:v>3</c:v>
                </c:pt>
                <c:pt idx="1">
                  <c:v>14</c:v>
                </c:pt>
                <c:pt idx="2">
                  <c:v>42</c:v>
                </c:pt>
                <c:pt idx="3">
                  <c:v>42</c:v>
                </c:pt>
              </c:numCache>
            </c:numRef>
          </c:val>
        </c:ser>
        <c:ser>
          <c:idx val="1"/>
          <c:order val="1"/>
          <c:tx>
            <c:strRef>
              <c:f>Blad1!$C$1</c:f>
              <c:strCache>
                <c:ptCount val="1"/>
                <c:pt idx="0">
                  <c:v>Serie 2</c:v>
                </c:pt>
              </c:strCache>
            </c:strRef>
          </c:tx>
          <c:spPr>
            <a:solidFill>
              <a:schemeClr val="accent2"/>
            </a:solidFill>
            <a:ln>
              <a:noFill/>
            </a:ln>
            <a:effectLst/>
          </c:spPr>
          <c:invertIfNegative val="0"/>
          <c:cat>
            <c:strRef>
              <c:f>Blad1!$A$2:$A$5</c:f>
              <c:strCache>
                <c:ptCount val="4"/>
                <c:pt idx="0">
                  <c:v>Stämmer mycket dåligt </c:v>
                </c:pt>
                <c:pt idx="1">
                  <c:v>Stämmer ganska dåligt </c:v>
                </c:pt>
                <c:pt idx="2">
                  <c:v>Stämmer ganska bra</c:v>
                </c:pt>
                <c:pt idx="3">
                  <c:v>Stämmer mycket bra </c:v>
                </c:pt>
              </c:strCache>
            </c:strRef>
          </c:cat>
          <c:val>
            <c:numRef>
              <c:f>Blad1!$C$2:$C$5</c:f>
            </c:numRef>
          </c:val>
        </c:ser>
        <c:ser>
          <c:idx val="2"/>
          <c:order val="2"/>
          <c:tx>
            <c:strRef>
              <c:f>Blad1!$D$1</c:f>
              <c:strCache>
                <c:ptCount val="1"/>
                <c:pt idx="0">
                  <c:v>Serie 3</c:v>
                </c:pt>
              </c:strCache>
            </c:strRef>
          </c:tx>
          <c:spPr>
            <a:solidFill>
              <a:schemeClr val="accent3"/>
            </a:solidFill>
            <a:ln>
              <a:noFill/>
            </a:ln>
            <a:effectLst/>
          </c:spPr>
          <c:invertIfNegative val="0"/>
          <c:cat>
            <c:strRef>
              <c:f>Blad1!$A$2:$A$5</c:f>
              <c:strCache>
                <c:ptCount val="4"/>
                <c:pt idx="0">
                  <c:v>Stämmer mycket dåligt </c:v>
                </c:pt>
                <c:pt idx="1">
                  <c:v>Stämmer ganska dåligt </c:v>
                </c:pt>
                <c:pt idx="2">
                  <c:v>Stämmer ganska bra</c:v>
                </c:pt>
                <c:pt idx="3">
                  <c:v>Stämmer mycket bra </c:v>
                </c:pt>
              </c:strCache>
            </c:strRef>
          </c:cat>
          <c:val>
            <c:numRef>
              <c:f>Blad1!$D$2:$D$5</c:f>
            </c:numRef>
          </c:val>
        </c:ser>
        <c:dLbls>
          <c:showLegendKey val="0"/>
          <c:showVal val="0"/>
          <c:showCatName val="0"/>
          <c:showSerName val="0"/>
          <c:showPercent val="0"/>
          <c:showBubbleSize val="0"/>
        </c:dLbls>
        <c:gapWidth val="219"/>
        <c:overlap val="-27"/>
        <c:axId val="183611008"/>
        <c:axId val="183611400"/>
      </c:barChart>
      <c:catAx>
        <c:axId val="183611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3611400"/>
        <c:crosses val="autoZero"/>
        <c:auto val="1"/>
        <c:lblAlgn val="ctr"/>
        <c:lblOffset val="100"/>
        <c:noMultiLvlLbl val="0"/>
      </c:catAx>
      <c:valAx>
        <c:axId val="1836114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36110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5) </a:t>
            </a:r>
            <a:r>
              <a:rPr lang="en-US" dirty="0" err="1" smtClean="0"/>
              <a:t>Möjlighet</a:t>
            </a:r>
            <a:r>
              <a:rPr lang="en-US" baseline="0" dirty="0" smtClean="0"/>
              <a:t> </a:t>
            </a:r>
            <a:r>
              <a:rPr lang="en-US" baseline="0" dirty="0" err="1" smtClean="0"/>
              <a:t>att</a:t>
            </a:r>
            <a:r>
              <a:rPr lang="en-US" baseline="0" dirty="0" smtClean="0"/>
              <a:t> </a:t>
            </a:r>
            <a:r>
              <a:rPr lang="en-US" baseline="0" dirty="0" err="1" smtClean="0"/>
              <a:t>dekorera</a:t>
            </a:r>
            <a:r>
              <a:rPr lang="en-US" baseline="0" dirty="0" smtClean="0"/>
              <a:t> min </a:t>
            </a:r>
            <a:r>
              <a:rPr lang="en-US" baseline="0" dirty="0" err="1" smtClean="0"/>
              <a:t>arbetsplats</a:t>
            </a:r>
            <a:r>
              <a:rPr lang="en-US" baseline="0" dirty="0" smtClean="0"/>
              <a:t> </a:t>
            </a:r>
            <a:r>
              <a:rPr lang="en-US" baseline="0" dirty="0" err="1" smtClean="0"/>
              <a:t>gör</a:t>
            </a:r>
            <a:r>
              <a:rPr lang="en-US" baseline="0" dirty="0" smtClean="0"/>
              <a:t> </a:t>
            </a:r>
            <a:r>
              <a:rPr lang="en-US" baseline="0" dirty="0" err="1" smtClean="0"/>
              <a:t>mig</a:t>
            </a:r>
            <a:r>
              <a:rPr lang="en-US" baseline="0" dirty="0" smtClean="0"/>
              <a:t> </a:t>
            </a:r>
            <a:r>
              <a:rPr lang="en-US" baseline="0" dirty="0" err="1" smtClean="0"/>
              <a:t>mer</a:t>
            </a:r>
            <a:r>
              <a:rPr lang="en-US" baseline="0" dirty="0" smtClean="0"/>
              <a:t> </a:t>
            </a:r>
            <a:r>
              <a:rPr lang="en-US" baseline="0" dirty="0" err="1" smtClean="0"/>
              <a:t>kreativ</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Blad1!$B$1</c:f>
              <c:strCache>
                <c:ptCount val="1"/>
                <c:pt idx="0">
                  <c:v>Antal procent</c:v>
                </c:pt>
              </c:strCache>
            </c:strRef>
          </c:tx>
          <c:spPr>
            <a:solidFill>
              <a:schemeClr val="accent1"/>
            </a:solidFill>
            <a:ln>
              <a:noFill/>
            </a:ln>
            <a:effectLst/>
          </c:spPr>
          <c:invertIfNegative val="0"/>
          <c:cat>
            <c:strRef>
              <c:f>Blad1!$A$2:$A$6</c:f>
              <c:strCache>
                <c:ptCount val="5"/>
                <c:pt idx="0">
                  <c:v>Stämmer mycket dåligt </c:v>
                </c:pt>
                <c:pt idx="1">
                  <c:v>Stämmer ganska dåligt </c:v>
                </c:pt>
                <c:pt idx="2">
                  <c:v>Stämmer ganska bra </c:v>
                </c:pt>
                <c:pt idx="3">
                  <c:v>Stämmer mycket bra </c:v>
                </c:pt>
                <c:pt idx="4">
                  <c:v>Tveksam, vet ej </c:v>
                </c:pt>
              </c:strCache>
            </c:strRef>
          </c:cat>
          <c:val>
            <c:numRef>
              <c:f>Blad1!$B$2:$B$6</c:f>
              <c:numCache>
                <c:formatCode>General</c:formatCode>
                <c:ptCount val="5"/>
                <c:pt idx="0">
                  <c:v>17</c:v>
                </c:pt>
                <c:pt idx="1">
                  <c:v>33</c:v>
                </c:pt>
                <c:pt idx="2">
                  <c:v>30</c:v>
                </c:pt>
                <c:pt idx="3">
                  <c:v>19</c:v>
                </c:pt>
              </c:numCache>
            </c:numRef>
          </c:val>
        </c:ser>
        <c:ser>
          <c:idx val="1"/>
          <c:order val="1"/>
          <c:tx>
            <c:strRef>
              <c:f>Blad1!$C$1</c:f>
              <c:strCache>
                <c:ptCount val="1"/>
                <c:pt idx="0">
                  <c:v>Serie 2</c:v>
                </c:pt>
              </c:strCache>
            </c:strRef>
          </c:tx>
          <c:spPr>
            <a:solidFill>
              <a:schemeClr val="accent2"/>
            </a:solidFill>
            <a:ln>
              <a:noFill/>
            </a:ln>
            <a:effectLst/>
          </c:spPr>
          <c:invertIfNegative val="0"/>
          <c:cat>
            <c:strRef>
              <c:f>Blad1!$A$2:$A$6</c:f>
              <c:strCache>
                <c:ptCount val="5"/>
                <c:pt idx="0">
                  <c:v>Stämmer mycket dåligt </c:v>
                </c:pt>
                <c:pt idx="1">
                  <c:v>Stämmer ganska dåligt </c:v>
                </c:pt>
                <c:pt idx="2">
                  <c:v>Stämmer ganska bra </c:v>
                </c:pt>
                <c:pt idx="3">
                  <c:v>Stämmer mycket bra </c:v>
                </c:pt>
                <c:pt idx="4">
                  <c:v>Tveksam, vet ej </c:v>
                </c:pt>
              </c:strCache>
            </c:strRef>
          </c:cat>
          <c:val>
            <c:numRef>
              <c:f>Blad1!$C$2:$C$6</c:f>
            </c:numRef>
          </c:val>
        </c:ser>
        <c:ser>
          <c:idx val="2"/>
          <c:order val="2"/>
          <c:tx>
            <c:strRef>
              <c:f>Blad1!$D$1</c:f>
              <c:strCache>
                <c:ptCount val="1"/>
                <c:pt idx="0">
                  <c:v>Serie 3</c:v>
                </c:pt>
              </c:strCache>
            </c:strRef>
          </c:tx>
          <c:spPr>
            <a:solidFill>
              <a:schemeClr val="accent3"/>
            </a:solidFill>
            <a:ln>
              <a:noFill/>
            </a:ln>
            <a:effectLst/>
          </c:spPr>
          <c:invertIfNegative val="0"/>
          <c:cat>
            <c:strRef>
              <c:f>Blad1!$A$2:$A$6</c:f>
              <c:strCache>
                <c:ptCount val="5"/>
                <c:pt idx="0">
                  <c:v>Stämmer mycket dåligt </c:v>
                </c:pt>
                <c:pt idx="1">
                  <c:v>Stämmer ganska dåligt </c:v>
                </c:pt>
                <c:pt idx="2">
                  <c:v>Stämmer ganska bra </c:v>
                </c:pt>
                <c:pt idx="3">
                  <c:v>Stämmer mycket bra </c:v>
                </c:pt>
                <c:pt idx="4">
                  <c:v>Tveksam, vet ej </c:v>
                </c:pt>
              </c:strCache>
            </c:strRef>
          </c:cat>
          <c:val>
            <c:numRef>
              <c:f>Blad1!$D$2:$D$6</c:f>
            </c:numRef>
          </c:val>
        </c:ser>
        <c:dLbls>
          <c:showLegendKey val="0"/>
          <c:showVal val="0"/>
          <c:showCatName val="0"/>
          <c:showSerName val="0"/>
          <c:showPercent val="0"/>
          <c:showBubbleSize val="0"/>
        </c:dLbls>
        <c:gapWidth val="219"/>
        <c:overlap val="-27"/>
        <c:axId val="183612184"/>
        <c:axId val="183612576"/>
      </c:barChart>
      <c:catAx>
        <c:axId val="183612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3612576"/>
        <c:crosses val="autoZero"/>
        <c:auto val="1"/>
        <c:lblAlgn val="ctr"/>
        <c:lblOffset val="100"/>
        <c:noMultiLvlLbl val="0"/>
      </c:catAx>
      <c:valAx>
        <c:axId val="1836125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36121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6) </a:t>
            </a:r>
            <a:r>
              <a:rPr lang="en-US" dirty="0" err="1" smtClean="0"/>
              <a:t>Närhet</a:t>
            </a:r>
            <a:r>
              <a:rPr lang="en-US" baseline="0" dirty="0" smtClean="0"/>
              <a:t> till </a:t>
            </a:r>
            <a:r>
              <a:rPr lang="en-US" baseline="0" dirty="0" err="1" smtClean="0"/>
              <a:t>grönområden</a:t>
            </a:r>
            <a:r>
              <a:rPr lang="en-US" baseline="0" dirty="0" smtClean="0"/>
              <a:t> </a:t>
            </a:r>
            <a:r>
              <a:rPr lang="en-US" baseline="0" dirty="0" err="1" smtClean="0"/>
              <a:t>gör</a:t>
            </a:r>
            <a:r>
              <a:rPr lang="en-US" baseline="0" dirty="0" smtClean="0"/>
              <a:t> </a:t>
            </a:r>
            <a:r>
              <a:rPr lang="en-US" baseline="0" dirty="0" err="1" smtClean="0"/>
              <a:t>mig</a:t>
            </a:r>
            <a:r>
              <a:rPr lang="en-US" baseline="0" dirty="0" smtClean="0"/>
              <a:t> </a:t>
            </a:r>
            <a:r>
              <a:rPr lang="en-US" baseline="0" dirty="0" err="1" smtClean="0"/>
              <a:t>mer</a:t>
            </a:r>
            <a:r>
              <a:rPr lang="en-US" baseline="0" dirty="0" smtClean="0"/>
              <a:t> </a:t>
            </a:r>
            <a:r>
              <a:rPr lang="en-US" baseline="0" dirty="0" err="1" smtClean="0"/>
              <a:t>kreativ</a:t>
            </a:r>
            <a:r>
              <a:rPr lang="en-US" baseline="0" dirty="0" smtClean="0"/>
              <a:t> </a:t>
            </a:r>
            <a:r>
              <a:rPr lang="en-US" dirty="0" smtClean="0"/>
              <a:t> </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Blad1!$B$1</c:f>
              <c:strCache>
                <c:ptCount val="1"/>
                <c:pt idx="0">
                  <c:v>Antal procent </c:v>
                </c:pt>
              </c:strCache>
            </c:strRef>
          </c:tx>
          <c:spPr>
            <a:solidFill>
              <a:schemeClr val="accent1"/>
            </a:solidFill>
            <a:ln>
              <a:noFill/>
            </a:ln>
            <a:effectLst/>
          </c:spPr>
          <c:invertIfNegative val="0"/>
          <c:cat>
            <c:strRef>
              <c:f>Blad1!$A$2:$A$6</c:f>
              <c:strCache>
                <c:ptCount val="5"/>
                <c:pt idx="0">
                  <c:v>Stämmer mycket dåligt </c:v>
                </c:pt>
                <c:pt idx="1">
                  <c:v>Stämmer ganska dåligt </c:v>
                </c:pt>
                <c:pt idx="2">
                  <c:v>Stämmer ganska bra </c:v>
                </c:pt>
                <c:pt idx="3">
                  <c:v>Stämmer mycket bra </c:v>
                </c:pt>
                <c:pt idx="4">
                  <c:v>Tveksam, vet ej </c:v>
                </c:pt>
              </c:strCache>
            </c:strRef>
          </c:cat>
          <c:val>
            <c:numRef>
              <c:f>Blad1!$B$2:$B$6</c:f>
              <c:numCache>
                <c:formatCode>General</c:formatCode>
                <c:ptCount val="5"/>
                <c:pt idx="0">
                  <c:v>12</c:v>
                </c:pt>
                <c:pt idx="1">
                  <c:v>26</c:v>
                </c:pt>
                <c:pt idx="2">
                  <c:v>40</c:v>
                </c:pt>
                <c:pt idx="3">
                  <c:v>22</c:v>
                </c:pt>
                <c:pt idx="4">
                  <c:v>1</c:v>
                </c:pt>
              </c:numCache>
            </c:numRef>
          </c:val>
        </c:ser>
        <c:ser>
          <c:idx val="1"/>
          <c:order val="1"/>
          <c:tx>
            <c:strRef>
              <c:f>Blad1!$C$1</c:f>
              <c:strCache>
                <c:ptCount val="1"/>
                <c:pt idx="0">
                  <c:v>Serie 2</c:v>
                </c:pt>
              </c:strCache>
            </c:strRef>
          </c:tx>
          <c:spPr>
            <a:solidFill>
              <a:schemeClr val="accent2"/>
            </a:solidFill>
            <a:ln>
              <a:noFill/>
            </a:ln>
            <a:effectLst/>
          </c:spPr>
          <c:invertIfNegative val="0"/>
          <c:cat>
            <c:strRef>
              <c:f>Blad1!$A$2:$A$6</c:f>
              <c:strCache>
                <c:ptCount val="5"/>
                <c:pt idx="0">
                  <c:v>Stämmer mycket dåligt </c:v>
                </c:pt>
                <c:pt idx="1">
                  <c:v>Stämmer ganska dåligt </c:v>
                </c:pt>
                <c:pt idx="2">
                  <c:v>Stämmer ganska bra </c:v>
                </c:pt>
                <c:pt idx="3">
                  <c:v>Stämmer mycket bra </c:v>
                </c:pt>
                <c:pt idx="4">
                  <c:v>Tveksam, vet ej </c:v>
                </c:pt>
              </c:strCache>
            </c:strRef>
          </c:cat>
          <c:val>
            <c:numRef>
              <c:f>Blad1!$C$2:$C$6</c:f>
            </c:numRef>
          </c:val>
        </c:ser>
        <c:ser>
          <c:idx val="2"/>
          <c:order val="2"/>
          <c:tx>
            <c:strRef>
              <c:f>Blad1!$D$1</c:f>
              <c:strCache>
                <c:ptCount val="1"/>
                <c:pt idx="0">
                  <c:v>Serie 3</c:v>
                </c:pt>
              </c:strCache>
            </c:strRef>
          </c:tx>
          <c:spPr>
            <a:solidFill>
              <a:schemeClr val="accent3"/>
            </a:solidFill>
            <a:ln>
              <a:noFill/>
            </a:ln>
            <a:effectLst/>
          </c:spPr>
          <c:invertIfNegative val="0"/>
          <c:cat>
            <c:strRef>
              <c:f>Blad1!$A$2:$A$6</c:f>
              <c:strCache>
                <c:ptCount val="5"/>
                <c:pt idx="0">
                  <c:v>Stämmer mycket dåligt </c:v>
                </c:pt>
                <c:pt idx="1">
                  <c:v>Stämmer ganska dåligt </c:v>
                </c:pt>
                <c:pt idx="2">
                  <c:v>Stämmer ganska bra </c:v>
                </c:pt>
                <c:pt idx="3">
                  <c:v>Stämmer mycket bra </c:v>
                </c:pt>
                <c:pt idx="4">
                  <c:v>Tveksam, vet ej </c:v>
                </c:pt>
              </c:strCache>
            </c:strRef>
          </c:cat>
          <c:val>
            <c:numRef>
              <c:f>Blad1!$D$2:$D$6</c:f>
            </c:numRef>
          </c:val>
        </c:ser>
        <c:dLbls>
          <c:showLegendKey val="0"/>
          <c:showVal val="0"/>
          <c:showCatName val="0"/>
          <c:showSerName val="0"/>
          <c:showPercent val="0"/>
          <c:showBubbleSize val="0"/>
        </c:dLbls>
        <c:gapWidth val="219"/>
        <c:overlap val="-27"/>
        <c:axId val="183613360"/>
        <c:axId val="183613752"/>
      </c:barChart>
      <c:catAx>
        <c:axId val="183613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3613752"/>
        <c:crosses val="autoZero"/>
        <c:auto val="1"/>
        <c:lblAlgn val="ctr"/>
        <c:lblOffset val="100"/>
        <c:noMultiLvlLbl val="0"/>
      </c:catAx>
      <c:valAx>
        <c:axId val="1836137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36133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7) </a:t>
            </a:r>
            <a:r>
              <a:rPr lang="en-US" dirty="0" err="1" smtClean="0"/>
              <a:t>Ett</a:t>
            </a:r>
            <a:r>
              <a:rPr lang="en-US" baseline="0" dirty="0" smtClean="0"/>
              <a:t> </a:t>
            </a:r>
            <a:r>
              <a:rPr lang="en-US" baseline="0" dirty="0" err="1" smtClean="0"/>
              <a:t>kontor</a:t>
            </a:r>
            <a:r>
              <a:rPr lang="en-US" baseline="0" dirty="0" smtClean="0"/>
              <a:t> med </a:t>
            </a:r>
            <a:r>
              <a:rPr lang="en-US" baseline="0" dirty="0" err="1" smtClean="0"/>
              <a:t>utsikt</a:t>
            </a:r>
            <a:r>
              <a:rPr lang="en-US" baseline="0" dirty="0" smtClean="0"/>
              <a:t> </a:t>
            </a:r>
            <a:r>
              <a:rPr lang="en-US" baseline="0" dirty="0" err="1" smtClean="0"/>
              <a:t>gör</a:t>
            </a:r>
            <a:r>
              <a:rPr lang="en-US" baseline="0" dirty="0" smtClean="0"/>
              <a:t> </a:t>
            </a:r>
            <a:r>
              <a:rPr lang="en-US" baseline="0" dirty="0" err="1" smtClean="0"/>
              <a:t>mig</a:t>
            </a:r>
            <a:r>
              <a:rPr lang="en-US" baseline="0" dirty="0" smtClean="0"/>
              <a:t> </a:t>
            </a:r>
            <a:r>
              <a:rPr lang="en-US" baseline="0" dirty="0" err="1" smtClean="0"/>
              <a:t>mer</a:t>
            </a:r>
            <a:r>
              <a:rPr lang="en-US" baseline="0" dirty="0" smtClean="0"/>
              <a:t> </a:t>
            </a:r>
            <a:r>
              <a:rPr lang="en-US" baseline="0" dirty="0" err="1" smtClean="0"/>
              <a:t>kreativ</a:t>
            </a:r>
            <a:r>
              <a:rPr lang="en-US" dirty="0" smtClean="0"/>
              <a:t> </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Blad1!$B$1</c:f>
              <c:strCache>
                <c:ptCount val="1"/>
                <c:pt idx="0">
                  <c:v>Antal procent </c:v>
                </c:pt>
              </c:strCache>
            </c:strRef>
          </c:tx>
          <c:spPr>
            <a:solidFill>
              <a:schemeClr val="accent1"/>
            </a:solidFill>
            <a:ln>
              <a:noFill/>
            </a:ln>
            <a:effectLst/>
          </c:spPr>
          <c:invertIfNegative val="0"/>
          <c:cat>
            <c:strRef>
              <c:f>Blad1!$A$2:$A$6</c:f>
              <c:strCache>
                <c:ptCount val="5"/>
                <c:pt idx="0">
                  <c:v>Stämmer mycket dåligt </c:v>
                </c:pt>
                <c:pt idx="1">
                  <c:v>Stämmer ganska dåligt </c:v>
                </c:pt>
                <c:pt idx="2">
                  <c:v>Stämmer ganska bra </c:v>
                </c:pt>
                <c:pt idx="3">
                  <c:v>Stämmer mycket bra </c:v>
                </c:pt>
                <c:pt idx="4">
                  <c:v>Tveksam, vet ej </c:v>
                </c:pt>
              </c:strCache>
            </c:strRef>
          </c:cat>
          <c:val>
            <c:numRef>
              <c:f>Blad1!$B$2:$B$6</c:f>
              <c:numCache>
                <c:formatCode>General</c:formatCode>
                <c:ptCount val="5"/>
                <c:pt idx="0">
                  <c:v>3</c:v>
                </c:pt>
                <c:pt idx="1">
                  <c:v>12</c:v>
                </c:pt>
                <c:pt idx="2">
                  <c:v>43</c:v>
                </c:pt>
                <c:pt idx="3">
                  <c:v>43</c:v>
                </c:pt>
                <c:pt idx="4">
                  <c:v>1</c:v>
                </c:pt>
              </c:numCache>
            </c:numRef>
          </c:val>
        </c:ser>
        <c:ser>
          <c:idx val="1"/>
          <c:order val="1"/>
          <c:tx>
            <c:strRef>
              <c:f>Blad1!$C$1</c:f>
              <c:strCache>
                <c:ptCount val="1"/>
                <c:pt idx="0">
                  <c:v>Serie 2</c:v>
                </c:pt>
              </c:strCache>
            </c:strRef>
          </c:tx>
          <c:spPr>
            <a:solidFill>
              <a:schemeClr val="accent2"/>
            </a:solidFill>
            <a:ln>
              <a:noFill/>
            </a:ln>
            <a:effectLst/>
          </c:spPr>
          <c:invertIfNegative val="0"/>
          <c:cat>
            <c:strRef>
              <c:f>Blad1!$A$2:$A$6</c:f>
              <c:strCache>
                <c:ptCount val="5"/>
                <c:pt idx="0">
                  <c:v>Stämmer mycket dåligt </c:v>
                </c:pt>
                <c:pt idx="1">
                  <c:v>Stämmer ganska dåligt </c:v>
                </c:pt>
                <c:pt idx="2">
                  <c:v>Stämmer ganska bra </c:v>
                </c:pt>
                <c:pt idx="3">
                  <c:v>Stämmer mycket bra </c:v>
                </c:pt>
                <c:pt idx="4">
                  <c:v>Tveksam, vet ej </c:v>
                </c:pt>
              </c:strCache>
            </c:strRef>
          </c:cat>
          <c:val>
            <c:numRef>
              <c:f>Blad1!$C$2:$C$6</c:f>
            </c:numRef>
          </c:val>
        </c:ser>
        <c:ser>
          <c:idx val="2"/>
          <c:order val="2"/>
          <c:tx>
            <c:strRef>
              <c:f>Blad1!$D$1</c:f>
              <c:strCache>
                <c:ptCount val="1"/>
                <c:pt idx="0">
                  <c:v>Serie 3</c:v>
                </c:pt>
              </c:strCache>
            </c:strRef>
          </c:tx>
          <c:spPr>
            <a:solidFill>
              <a:schemeClr val="accent3"/>
            </a:solidFill>
            <a:ln>
              <a:noFill/>
            </a:ln>
            <a:effectLst/>
          </c:spPr>
          <c:invertIfNegative val="0"/>
          <c:cat>
            <c:strRef>
              <c:f>Blad1!$A$2:$A$6</c:f>
              <c:strCache>
                <c:ptCount val="5"/>
                <c:pt idx="0">
                  <c:v>Stämmer mycket dåligt </c:v>
                </c:pt>
                <c:pt idx="1">
                  <c:v>Stämmer ganska dåligt </c:v>
                </c:pt>
                <c:pt idx="2">
                  <c:v>Stämmer ganska bra </c:v>
                </c:pt>
                <c:pt idx="3">
                  <c:v>Stämmer mycket bra </c:v>
                </c:pt>
                <c:pt idx="4">
                  <c:v>Tveksam, vet ej </c:v>
                </c:pt>
              </c:strCache>
            </c:strRef>
          </c:cat>
          <c:val>
            <c:numRef>
              <c:f>Blad1!$D$2:$D$6</c:f>
            </c:numRef>
          </c:val>
        </c:ser>
        <c:dLbls>
          <c:showLegendKey val="0"/>
          <c:showVal val="0"/>
          <c:showCatName val="0"/>
          <c:showSerName val="0"/>
          <c:showPercent val="0"/>
          <c:showBubbleSize val="0"/>
        </c:dLbls>
        <c:gapWidth val="219"/>
        <c:overlap val="-27"/>
        <c:axId val="183614536"/>
        <c:axId val="183910560"/>
      </c:barChart>
      <c:catAx>
        <c:axId val="183614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3910560"/>
        <c:crosses val="autoZero"/>
        <c:auto val="1"/>
        <c:lblAlgn val="ctr"/>
        <c:lblOffset val="100"/>
        <c:noMultiLvlLbl val="0"/>
      </c:catAx>
      <c:valAx>
        <c:axId val="1839105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36145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8) </a:t>
            </a:r>
            <a:r>
              <a:rPr lang="en-US" dirty="0" err="1" smtClean="0"/>
              <a:t>En</a:t>
            </a:r>
            <a:r>
              <a:rPr lang="en-US" baseline="0" dirty="0" smtClean="0"/>
              <a:t> </a:t>
            </a:r>
            <a:r>
              <a:rPr lang="en-US" baseline="0" dirty="0" err="1" smtClean="0"/>
              <a:t>hög</a:t>
            </a:r>
            <a:r>
              <a:rPr lang="en-US" baseline="0" dirty="0" smtClean="0"/>
              <a:t> </a:t>
            </a:r>
            <a:r>
              <a:rPr lang="en-US" baseline="0" dirty="0" err="1" smtClean="0"/>
              <a:t>kreativitet</a:t>
            </a:r>
            <a:r>
              <a:rPr lang="en-US" baseline="0" dirty="0" smtClean="0"/>
              <a:t> bland </a:t>
            </a:r>
            <a:r>
              <a:rPr lang="en-US" baseline="0" dirty="0" err="1" smtClean="0"/>
              <a:t>medarbetarna</a:t>
            </a:r>
            <a:r>
              <a:rPr lang="en-US" baseline="0" dirty="0" smtClean="0"/>
              <a:t> </a:t>
            </a:r>
            <a:r>
              <a:rPr lang="en-US" baseline="0" dirty="0" err="1" smtClean="0"/>
              <a:t>är</a:t>
            </a:r>
            <a:r>
              <a:rPr lang="en-US" baseline="0" dirty="0" smtClean="0"/>
              <a:t> </a:t>
            </a:r>
            <a:r>
              <a:rPr lang="en-US" baseline="0" dirty="0" err="1" smtClean="0"/>
              <a:t>mycket</a:t>
            </a:r>
            <a:r>
              <a:rPr lang="en-US" baseline="0" dirty="0" smtClean="0"/>
              <a:t> </a:t>
            </a:r>
            <a:r>
              <a:rPr lang="en-US" baseline="0" dirty="0" err="1" smtClean="0"/>
              <a:t>viktigt</a:t>
            </a:r>
            <a:r>
              <a:rPr lang="en-US" baseline="0" dirty="0" smtClean="0"/>
              <a:t> </a:t>
            </a:r>
            <a:r>
              <a:rPr lang="en-US" baseline="0" dirty="0" err="1" smtClean="0"/>
              <a:t>för</a:t>
            </a:r>
            <a:r>
              <a:rPr lang="en-US" baseline="0" dirty="0" smtClean="0"/>
              <a:t> mitt </a:t>
            </a:r>
            <a:r>
              <a:rPr lang="en-US" baseline="0" dirty="0" err="1" smtClean="0"/>
              <a:t>företags</a:t>
            </a:r>
            <a:r>
              <a:rPr lang="en-US" baseline="0" dirty="0" smtClean="0"/>
              <a:t> (</a:t>
            </a:r>
            <a:r>
              <a:rPr lang="en-US" baseline="0" dirty="0" err="1" smtClean="0"/>
              <a:t>arbetsgivaren</a:t>
            </a:r>
            <a:r>
              <a:rPr lang="en-US" baseline="0" dirty="0" smtClean="0"/>
              <a:t>) </a:t>
            </a:r>
            <a:r>
              <a:rPr lang="en-US" baseline="0" dirty="0" err="1" smtClean="0"/>
              <a:t>utveckling</a:t>
            </a:r>
            <a:r>
              <a:rPr lang="en-US" baseline="0" dirty="0" smtClean="0"/>
              <a:t> </a:t>
            </a:r>
            <a:r>
              <a:rPr lang="en-US" baseline="0" dirty="0" err="1" smtClean="0"/>
              <a:t>och</a:t>
            </a:r>
            <a:r>
              <a:rPr lang="en-US" baseline="0" dirty="0" smtClean="0"/>
              <a:t> </a:t>
            </a:r>
            <a:r>
              <a:rPr lang="en-US" baseline="0" dirty="0" err="1" smtClean="0"/>
              <a:t>lönsamhet</a:t>
            </a:r>
            <a:r>
              <a:rPr lang="en-US" baseline="0" dirty="0" smtClean="0"/>
              <a:t> </a:t>
            </a:r>
            <a:r>
              <a:rPr lang="en-US" dirty="0" smtClean="0"/>
              <a:t> </a:t>
            </a:r>
            <a:endParaRPr lang="en-US" dirty="0"/>
          </a:p>
        </c:rich>
      </c:tx>
      <c:layout>
        <c:manualLayout>
          <c:xMode val="edge"/>
          <c:yMode val="edge"/>
          <c:x val="0.41517187499999997"/>
          <c:y val="1.8749998846579796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Blad1!$B$1</c:f>
              <c:strCache>
                <c:ptCount val="1"/>
                <c:pt idx="0">
                  <c:v>Antal procent </c:v>
                </c:pt>
              </c:strCache>
            </c:strRef>
          </c:tx>
          <c:spPr>
            <a:solidFill>
              <a:schemeClr val="accent1"/>
            </a:solidFill>
            <a:ln>
              <a:noFill/>
            </a:ln>
            <a:effectLst/>
          </c:spPr>
          <c:invertIfNegative val="0"/>
          <c:cat>
            <c:strRef>
              <c:f>Blad1!$A$2:$A$6</c:f>
              <c:strCache>
                <c:ptCount val="5"/>
                <c:pt idx="0">
                  <c:v>Stämmer mycket dåligt </c:v>
                </c:pt>
                <c:pt idx="1">
                  <c:v>Stämmer ganska dåligt </c:v>
                </c:pt>
                <c:pt idx="2">
                  <c:v>Stämmer ganska bra </c:v>
                </c:pt>
                <c:pt idx="3">
                  <c:v>Stämmer mycket bra </c:v>
                </c:pt>
                <c:pt idx="4">
                  <c:v>Tveksam, vet ej </c:v>
                </c:pt>
              </c:strCache>
            </c:strRef>
          </c:cat>
          <c:val>
            <c:numRef>
              <c:f>Blad1!$B$2:$B$6</c:f>
              <c:numCache>
                <c:formatCode>General</c:formatCode>
                <c:ptCount val="5"/>
                <c:pt idx="0">
                  <c:v>0</c:v>
                </c:pt>
                <c:pt idx="1">
                  <c:v>1</c:v>
                </c:pt>
                <c:pt idx="2">
                  <c:v>14</c:v>
                </c:pt>
                <c:pt idx="3">
                  <c:v>86</c:v>
                </c:pt>
                <c:pt idx="4">
                  <c:v>1</c:v>
                </c:pt>
              </c:numCache>
            </c:numRef>
          </c:val>
        </c:ser>
        <c:ser>
          <c:idx val="1"/>
          <c:order val="1"/>
          <c:tx>
            <c:strRef>
              <c:f>Blad1!$C$1</c:f>
              <c:strCache>
                <c:ptCount val="1"/>
                <c:pt idx="0">
                  <c:v>Serie 2</c:v>
                </c:pt>
              </c:strCache>
            </c:strRef>
          </c:tx>
          <c:spPr>
            <a:solidFill>
              <a:schemeClr val="accent2"/>
            </a:solidFill>
            <a:ln>
              <a:noFill/>
            </a:ln>
            <a:effectLst/>
          </c:spPr>
          <c:invertIfNegative val="0"/>
          <c:cat>
            <c:strRef>
              <c:f>Blad1!$A$2:$A$6</c:f>
              <c:strCache>
                <c:ptCount val="5"/>
                <c:pt idx="0">
                  <c:v>Stämmer mycket dåligt </c:v>
                </c:pt>
                <c:pt idx="1">
                  <c:v>Stämmer ganska dåligt </c:v>
                </c:pt>
                <c:pt idx="2">
                  <c:v>Stämmer ganska bra </c:v>
                </c:pt>
                <c:pt idx="3">
                  <c:v>Stämmer mycket bra </c:v>
                </c:pt>
                <c:pt idx="4">
                  <c:v>Tveksam, vet ej </c:v>
                </c:pt>
              </c:strCache>
            </c:strRef>
          </c:cat>
          <c:val>
            <c:numRef>
              <c:f>Blad1!$C$2:$C$6</c:f>
            </c:numRef>
          </c:val>
        </c:ser>
        <c:ser>
          <c:idx val="2"/>
          <c:order val="2"/>
          <c:tx>
            <c:strRef>
              <c:f>Blad1!$D$1</c:f>
              <c:strCache>
                <c:ptCount val="1"/>
                <c:pt idx="0">
                  <c:v>Serie 3</c:v>
                </c:pt>
              </c:strCache>
            </c:strRef>
          </c:tx>
          <c:spPr>
            <a:solidFill>
              <a:schemeClr val="accent3"/>
            </a:solidFill>
            <a:ln>
              <a:noFill/>
            </a:ln>
            <a:effectLst/>
          </c:spPr>
          <c:invertIfNegative val="0"/>
          <c:cat>
            <c:strRef>
              <c:f>Blad1!$A$2:$A$6</c:f>
              <c:strCache>
                <c:ptCount val="5"/>
                <c:pt idx="0">
                  <c:v>Stämmer mycket dåligt </c:v>
                </c:pt>
                <c:pt idx="1">
                  <c:v>Stämmer ganska dåligt </c:v>
                </c:pt>
                <c:pt idx="2">
                  <c:v>Stämmer ganska bra </c:v>
                </c:pt>
                <c:pt idx="3">
                  <c:v>Stämmer mycket bra </c:v>
                </c:pt>
                <c:pt idx="4">
                  <c:v>Tveksam, vet ej </c:v>
                </c:pt>
              </c:strCache>
            </c:strRef>
          </c:cat>
          <c:val>
            <c:numRef>
              <c:f>Blad1!$D$2:$D$6</c:f>
            </c:numRef>
          </c:val>
        </c:ser>
        <c:dLbls>
          <c:showLegendKey val="0"/>
          <c:showVal val="0"/>
          <c:showCatName val="0"/>
          <c:showSerName val="0"/>
          <c:showPercent val="0"/>
          <c:showBubbleSize val="0"/>
        </c:dLbls>
        <c:gapWidth val="219"/>
        <c:overlap val="-27"/>
        <c:axId val="183911344"/>
        <c:axId val="183911736"/>
      </c:barChart>
      <c:catAx>
        <c:axId val="183911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3911736"/>
        <c:crosses val="autoZero"/>
        <c:auto val="1"/>
        <c:lblAlgn val="ctr"/>
        <c:lblOffset val="100"/>
        <c:noMultiLvlLbl val="0"/>
      </c:catAx>
      <c:valAx>
        <c:axId val="1839117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39113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9) </a:t>
            </a:r>
            <a:r>
              <a:rPr lang="en-US" dirty="0" err="1" smtClean="0"/>
              <a:t>Vilke</a:t>
            </a:r>
            <a:r>
              <a:rPr lang="en-US" baseline="0" dirty="0" err="1" smtClean="0"/>
              <a:t>t</a:t>
            </a:r>
            <a:r>
              <a:rPr lang="en-US" baseline="0" dirty="0" smtClean="0"/>
              <a:t> </a:t>
            </a:r>
            <a:r>
              <a:rPr lang="en-US" baseline="0" dirty="0" err="1" smtClean="0"/>
              <a:t>av</a:t>
            </a:r>
            <a:r>
              <a:rPr lang="en-US" baseline="0" dirty="0" smtClean="0"/>
              <a:t> </a:t>
            </a:r>
            <a:r>
              <a:rPr lang="en-US" baseline="0" dirty="0" err="1" smtClean="0"/>
              <a:t>följande</a:t>
            </a:r>
            <a:r>
              <a:rPr lang="en-US" baseline="0" dirty="0" smtClean="0"/>
              <a:t> </a:t>
            </a:r>
            <a:r>
              <a:rPr lang="en-US" baseline="0" dirty="0" err="1" smtClean="0"/>
              <a:t>alternativ</a:t>
            </a:r>
            <a:r>
              <a:rPr lang="en-US" baseline="0" dirty="0" smtClean="0"/>
              <a:t> </a:t>
            </a:r>
            <a:r>
              <a:rPr lang="en-US" baseline="0" dirty="0" err="1" smtClean="0"/>
              <a:t>får</a:t>
            </a:r>
            <a:r>
              <a:rPr lang="en-US" baseline="0" dirty="0" smtClean="0"/>
              <a:t> dig </a:t>
            </a:r>
            <a:r>
              <a:rPr lang="en-US" baseline="0" dirty="0" err="1" smtClean="0"/>
              <a:t>att</a:t>
            </a:r>
            <a:r>
              <a:rPr lang="en-US" baseline="0" dirty="0" smtClean="0"/>
              <a:t> </a:t>
            </a:r>
            <a:r>
              <a:rPr lang="en-US" baseline="0" dirty="0" err="1" smtClean="0"/>
              <a:t>trivas</a:t>
            </a:r>
            <a:r>
              <a:rPr lang="en-US" baseline="0" dirty="0" smtClean="0"/>
              <a:t> </a:t>
            </a:r>
            <a:r>
              <a:rPr lang="en-US" baseline="0" dirty="0" err="1" smtClean="0"/>
              <a:t>bäst</a:t>
            </a:r>
            <a:r>
              <a:rPr lang="en-US" baseline="0" dirty="0" smtClean="0"/>
              <a:t>: </a:t>
            </a:r>
            <a:r>
              <a:rPr lang="en-US" dirty="0" smtClean="0"/>
              <a:t> </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Blad1!$B$1</c:f>
              <c:strCache>
                <c:ptCount val="1"/>
                <c:pt idx="0">
                  <c:v>Antal procent </c:v>
                </c:pt>
              </c:strCache>
            </c:strRef>
          </c:tx>
          <c:spPr>
            <a:solidFill>
              <a:schemeClr val="accent1"/>
            </a:solidFill>
            <a:ln>
              <a:noFill/>
            </a:ln>
            <a:effectLst/>
          </c:spPr>
          <c:invertIfNegative val="0"/>
          <c:cat>
            <c:strRef>
              <c:f>Blad1!$A$2:$A$6</c:f>
              <c:strCache>
                <c:ptCount val="5"/>
                <c:pt idx="0">
                  <c:v>När jag arbetar i eget rum </c:v>
                </c:pt>
                <c:pt idx="1">
                  <c:v>När jag arbetar i ett öppet landskap</c:v>
                </c:pt>
                <c:pt idx="2">
                  <c:v>När jag arbetar i en aktivitetsbaserad miljö </c:v>
                </c:pt>
                <c:pt idx="3">
                  <c:v>När jag arbetar utanför kontoret </c:v>
                </c:pt>
                <c:pt idx="4">
                  <c:v>Tveksam, vet ej  </c:v>
                </c:pt>
              </c:strCache>
            </c:strRef>
          </c:cat>
          <c:val>
            <c:numRef>
              <c:f>Blad1!$B$2:$B$6</c:f>
              <c:numCache>
                <c:formatCode>General</c:formatCode>
                <c:ptCount val="5"/>
                <c:pt idx="0">
                  <c:v>21</c:v>
                </c:pt>
                <c:pt idx="1">
                  <c:v>37</c:v>
                </c:pt>
                <c:pt idx="2">
                  <c:v>32</c:v>
                </c:pt>
                <c:pt idx="3">
                  <c:v>9</c:v>
                </c:pt>
                <c:pt idx="4">
                  <c:v>3</c:v>
                </c:pt>
              </c:numCache>
            </c:numRef>
          </c:val>
        </c:ser>
        <c:ser>
          <c:idx val="1"/>
          <c:order val="1"/>
          <c:tx>
            <c:strRef>
              <c:f>Blad1!$C$1</c:f>
              <c:strCache>
                <c:ptCount val="1"/>
                <c:pt idx="0">
                  <c:v>Serie 2</c:v>
                </c:pt>
              </c:strCache>
            </c:strRef>
          </c:tx>
          <c:spPr>
            <a:solidFill>
              <a:schemeClr val="accent2"/>
            </a:solidFill>
            <a:ln>
              <a:noFill/>
            </a:ln>
            <a:effectLst/>
          </c:spPr>
          <c:invertIfNegative val="0"/>
          <c:cat>
            <c:strRef>
              <c:f>Blad1!$A$2:$A$6</c:f>
              <c:strCache>
                <c:ptCount val="5"/>
                <c:pt idx="0">
                  <c:v>När jag arbetar i eget rum </c:v>
                </c:pt>
                <c:pt idx="1">
                  <c:v>När jag arbetar i ett öppet landskap</c:v>
                </c:pt>
                <c:pt idx="2">
                  <c:v>När jag arbetar i en aktivitetsbaserad miljö </c:v>
                </c:pt>
                <c:pt idx="3">
                  <c:v>När jag arbetar utanför kontoret </c:v>
                </c:pt>
                <c:pt idx="4">
                  <c:v>Tveksam, vet ej  </c:v>
                </c:pt>
              </c:strCache>
            </c:strRef>
          </c:cat>
          <c:val>
            <c:numRef>
              <c:f>Blad1!$C$2:$C$6</c:f>
            </c:numRef>
          </c:val>
        </c:ser>
        <c:ser>
          <c:idx val="2"/>
          <c:order val="2"/>
          <c:tx>
            <c:strRef>
              <c:f>Blad1!$D$1</c:f>
              <c:strCache>
                <c:ptCount val="1"/>
                <c:pt idx="0">
                  <c:v>Serie 3</c:v>
                </c:pt>
              </c:strCache>
            </c:strRef>
          </c:tx>
          <c:spPr>
            <a:solidFill>
              <a:schemeClr val="accent3"/>
            </a:solidFill>
            <a:ln>
              <a:noFill/>
            </a:ln>
            <a:effectLst/>
          </c:spPr>
          <c:invertIfNegative val="0"/>
          <c:cat>
            <c:strRef>
              <c:f>Blad1!$A$2:$A$6</c:f>
              <c:strCache>
                <c:ptCount val="5"/>
                <c:pt idx="0">
                  <c:v>När jag arbetar i eget rum </c:v>
                </c:pt>
                <c:pt idx="1">
                  <c:v>När jag arbetar i ett öppet landskap</c:v>
                </c:pt>
                <c:pt idx="2">
                  <c:v>När jag arbetar i en aktivitetsbaserad miljö </c:v>
                </c:pt>
                <c:pt idx="3">
                  <c:v>När jag arbetar utanför kontoret </c:v>
                </c:pt>
                <c:pt idx="4">
                  <c:v>Tveksam, vet ej  </c:v>
                </c:pt>
              </c:strCache>
            </c:strRef>
          </c:cat>
          <c:val>
            <c:numRef>
              <c:f>Blad1!$D$2:$D$6</c:f>
            </c:numRef>
          </c:val>
        </c:ser>
        <c:dLbls>
          <c:showLegendKey val="0"/>
          <c:showVal val="0"/>
          <c:showCatName val="0"/>
          <c:showSerName val="0"/>
          <c:showPercent val="0"/>
          <c:showBubbleSize val="0"/>
        </c:dLbls>
        <c:gapWidth val="219"/>
        <c:overlap val="-27"/>
        <c:axId val="183912520"/>
        <c:axId val="183912912"/>
      </c:barChart>
      <c:catAx>
        <c:axId val="183912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3912912"/>
        <c:crosses val="autoZero"/>
        <c:auto val="1"/>
        <c:lblAlgn val="ctr"/>
        <c:lblOffset val="100"/>
        <c:noMultiLvlLbl val="0"/>
      </c:catAx>
      <c:valAx>
        <c:axId val="1839129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1839125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6E4AF901-5D19-48ED-8949-60B93E0DB862}" type="datetimeFigureOut">
              <a:rPr lang="sv-SE" smtClean="0"/>
              <a:t>2015-12-14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5D60E0B-C7D4-4F3C-A2B9-6B4CF6CA2180}" type="slidenum">
              <a:rPr lang="sv-SE" smtClean="0"/>
              <a:t>‹#›</a:t>
            </a:fld>
            <a:endParaRPr lang="sv-SE"/>
          </a:p>
        </p:txBody>
      </p:sp>
    </p:spTree>
    <p:extLst>
      <p:ext uri="{BB962C8B-B14F-4D97-AF65-F5344CB8AC3E}">
        <p14:creationId xmlns:p14="http://schemas.microsoft.com/office/powerpoint/2010/main" val="227721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6E4AF901-5D19-48ED-8949-60B93E0DB862}" type="datetimeFigureOut">
              <a:rPr lang="sv-SE" smtClean="0"/>
              <a:t>2015-12-14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5D60E0B-C7D4-4F3C-A2B9-6B4CF6CA2180}" type="slidenum">
              <a:rPr lang="sv-SE" smtClean="0"/>
              <a:t>‹#›</a:t>
            </a:fld>
            <a:endParaRPr lang="sv-SE"/>
          </a:p>
        </p:txBody>
      </p:sp>
    </p:spTree>
    <p:extLst>
      <p:ext uri="{BB962C8B-B14F-4D97-AF65-F5344CB8AC3E}">
        <p14:creationId xmlns:p14="http://schemas.microsoft.com/office/powerpoint/2010/main" val="1973257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6E4AF901-5D19-48ED-8949-60B93E0DB862}" type="datetimeFigureOut">
              <a:rPr lang="sv-SE" smtClean="0"/>
              <a:t>2015-12-14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5D60E0B-C7D4-4F3C-A2B9-6B4CF6CA2180}" type="slidenum">
              <a:rPr lang="sv-SE" smtClean="0"/>
              <a:t>‹#›</a:t>
            </a:fld>
            <a:endParaRPr lang="sv-SE"/>
          </a:p>
        </p:txBody>
      </p:sp>
    </p:spTree>
    <p:extLst>
      <p:ext uri="{BB962C8B-B14F-4D97-AF65-F5344CB8AC3E}">
        <p14:creationId xmlns:p14="http://schemas.microsoft.com/office/powerpoint/2010/main" val="371791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6E4AF901-5D19-48ED-8949-60B93E0DB862}" type="datetimeFigureOut">
              <a:rPr lang="sv-SE" smtClean="0"/>
              <a:t>2015-12-14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5D60E0B-C7D4-4F3C-A2B9-6B4CF6CA2180}" type="slidenum">
              <a:rPr lang="sv-SE" smtClean="0"/>
              <a:t>‹#›</a:t>
            </a:fld>
            <a:endParaRPr lang="sv-SE"/>
          </a:p>
        </p:txBody>
      </p:sp>
    </p:spTree>
    <p:extLst>
      <p:ext uri="{BB962C8B-B14F-4D97-AF65-F5344CB8AC3E}">
        <p14:creationId xmlns:p14="http://schemas.microsoft.com/office/powerpoint/2010/main" val="3240166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6E4AF901-5D19-48ED-8949-60B93E0DB862}" type="datetimeFigureOut">
              <a:rPr lang="sv-SE" smtClean="0"/>
              <a:t>2015-12-14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5D60E0B-C7D4-4F3C-A2B9-6B4CF6CA2180}" type="slidenum">
              <a:rPr lang="sv-SE" smtClean="0"/>
              <a:t>‹#›</a:t>
            </a:fld>
            <a:endParaRPr lang="sv-SE"/>
          </a:p>
        </p:txBody>
      </p:sp>
    </p:spTree>
    <p:extLst>
      <p:ext uri="{BB962C8B-B14F-4D97-AF65-F5344CB8AC3E}">
        <p14:creationId xmlns:p14="http://schemas.microsoft.com/office/powerpoint/2010/main" val="1978786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6E4AF901-5D19-48ED-8949-60B93E0DB862}" type="datetimeFigureOut">
              <a:rPr lang="sv-SE" smtClean="0"/>
              <a:t>2015-12-14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5D60E0B-C7D4-4F3C-A2B9-6B4CF6CA2180}" type="slidenum">
              <a:rPr lang="sv-SE" smtClean="0"/>
              <a:t>‹#›</a:t>
            </a:fld>
            <a:endParaRPr lang="sv-SE"/>
          </a:p>
        </p:txBody>
      </p:sp>
    </p:spTree>
    <p:extLst>
      <p:ext uri="{BB962C8B-B14F-4D97-AF65-F5344CB8AC3E}">
        <p14:creationId xmlns:p14="http://schemas.microsoft.com/office/powerpoint/2010/main" val="1574767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6E4AF901-5D19-48ED-8949-60B93E0DB862}" type="datetimeFigureOut">
              <a:rPr lang="sv-SE" smtClean="0"/>
              <a:t>2015-12-14</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45D60E0B-C7D4-4F3C-A2B9-6B4CF6CA2180}" type="slidenum">
              <a:rPr lang="sv-SE" smtClean="0"/>
              <a:t>‹#›</a:t>
            </a:fld>
            <a:endParaRPr lang="sv-SE"/>
          </a:p>
        </p:txBody>
      </p:sp>
    </p:spTree>
    <p:extLst>
      <p:ext uri="{BB962C8B-B14F-4D97-AF65-F5344CB8AC3E}">
        <p14:creationId xmlns:p14="http://schemas.microsoft.com/office/powerpoint/2010/main" val="2473596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6E4AF901-5D19-48ED-8949-60B93E0DB862}" type="datetimeFigureOut">
              <a:rPr lang="sv-SE" smtClean="0"/>
              <a:t>2015-12-14</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45D60E0B-C7D4-4F3C-A2B9-6B4CF6CA2180}" type="slidenum">
              <a:rPr lang="sv-SE" smtClean="0"/>
              <a:t>‹#›</a:t>
            </a:fld>
            <a:endParaRPr lang="sv-SE"/>
          </a:p>
        </p:txBody>
      </p:sp>
    </p:spTree>
    <p:extLst>
      <p:ext uri="{BB962C8B-B14F-4D97-AF65-F5344CB8AC3E}">
        <p14:creationId xmlns:p14="http://schemas.microsoft.com/office/powerpoint/2010/main" val="1835344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6E4AF901-5D19-48ED-8949-60B93E0DB862}" type="datetimeFigureOut">
              <a:rPr lang="sv-SE" smtClean="0"/>
              <a:t>2015-12-14</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45D60E0B-C7D4-4F3C-A2B9-6B4CF6CA2180}" type="slidenum">
              <a:rPr lang="sv-SE" smtClean="0"/>
              <a:t>‹#›</a:t>
            </a:fld>
            <a:endParaRPr lang="sv-SE"/>
          </a:p>
        </p:txBody>
      </p:sp>
    </p:spTree>
    <p:extLst>
      <p:ext uri="{BB962C8B-B14F-4D97-AF65-F5344CB8AC3E}">
        <p14:creationId xmlns:p14="http://schemas.microsoft.com/office/powerpoint/2010/main" val="311757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6E4AF901-5D19-48ED-8949-60B93E0DB862}" type="datetimeFigureOut">
              <a:rPr lang="sv-SE" smtClean="0"/>
              <a:t>2015-12-14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5D60E0B-C7D4-4F3C-A2B9-6B4CF6CA2180}" type="slidenum">
              <a:rPr lang="sv-SE" smtClean="0"/>
              <a:t>‹#›</a:t>
            </a:fld>
            <a:endParaRPr lang="sv-SE"/>
          </a:p>
        </p:txBody>
      </p:sp>
    </p:spTree>
    <p:extLst>
      <p:ext uri="{BB962C8B-B14F-4D97-AF65-F5344CB8AC3E}">
        <p14:creationId xmlns:p14="http://schemas.microsoft.com/office/powerpoint/2010/main" val="1584136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6E4AF901-5D19-48ED-8949-60B93E0DB862}" type="datetimeFigureOut">
              <a:rPr lang="sv-SE" smtClean="0"/>
              <a:t>2015-12-14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5D60E0B-C7D4-4F3C-A2B9-6B4CF6CA2180}" type="slidenum">
              <a:rPr lang="sv-SE" smtClean="0"/>
              <a:t>‹#›</a:t>
            </a:fld>
            <a:endParaRPr lang="sv-SE"/>
          </a:p>
        </p:txBody>
      </p:sp>
    </p:spTree>
    <p:extLst>
      <p:ext uri="{BB962C8B-B14F-4D97-AF65-F5344CB8AC3E}">
        <p14:creationId xmlns:p14="http://schemas.microsoft.com/office/powerpoint/2010/main" val="37326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4AF901-5D19-48ED-8949-60B93E0DB862}" type="datetimeFigureOut">
              <a:rPr lang="sv-SE" smtClean="0"/>
              <a:t>2015-12-14</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D60E0B-C7D4-4F3C-A2B9-6B4CF6CA2180}" type="slidenum">
              <a:rPr lang="sv-SE" smtClean="0"/>
              <a:t>‹#›</a:t>
            </a:fld>
            <a:endParaRPr lang="sv-SE"/>
          </a:p>
        </p:txBody>
      </p:sp>
    </p:spTree>
    <p:extLst>
      <p:ext uri="{BB962C8B-B14F-4D97-AF65-F5344CB8AC3E}">
        <p14:creationId xmlns:p14="http://schemas.microsoft.com/office/powerpoint/2010/main" val="3853089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Kreatörernas drömarbetsplats</a:t>
            </a:r>
            <a:br>
              <a:rPr lang="sv-SE" dirty="0" smtClean="0"/>
            </a:br>
            <a:r>
              <a:rPr lang="sv-SE" sz="2800" dirty="0" smtClean="0"/>
              <a:t>- En TNS Sifo-undersökning på uppdrag av Skanska Fastigheter </a:t>
            </a:r>
            <a:endParaRPr lang="sv-SE" dirty="0"/>
          </a:p>
        </p:txBody>
      </p:sp>
      <p:sp>
        <p:nvSpPr>
          <p:cNvPr id="5" name="Platshållare för innehåll 4"/>
          <p:cNvSpPr>
            <a:spLocks noGrp="1"/>
          </p:cNvSpPr>
          <p:nvPr>
            <p:ph idx="1"/>
          </p:nvPr>
        </p:nvSpPr>
        <p:spPr/>
        <p:txBody>
          <a:bodyPr>
            <a:normAutofit/>
          </a:bodyPr>
          <a:lstStyle/>
          <a:p>
            <a:pPr marL="0" indent="0">
              <a:buNone/>
            </a:pPr>
            <a:r>
              <a:rPr lang="sv-SE" sz="2000" dirty="0" smtClean="0"/>
              <a:t>Undersökningen har tillfrågat 200 kreatörer vid reklam- och PR-byråer, mediebolag och spelutvecklingsföretag i Stockholm och Göteborg. 52 procent av respondenterna är kvinnor</a:t>
            </a:r>
            <a:r>
              <a:rPr lang="sv-SE" sz="2000" dirty="0"/>
              <a:t> </a:t>
            </a:r>
            <a:r>
              <a:rPr lang="sv-SE" sz="2000" dirty="0" smtClean="0"/>
              <a:t>och 48 procent män. 14 procent av de tillfrågande är under 30 år, 54 procent finns inom spannet 31 till 45 år och 32 procent är över 46 år. </a:t>
            </a:r>
          </a:p>
          <a:p>
            <a:pPr marL="0" indent="0">
              <a:buNone/>
            </a:pPr>
            <a:r>
              <a:rPr lang="sv-SE" sz="2000" dirty="0" smtClean="0"/>
              <a:t>Intervjuerna utfördes mellan den 21 april till den 13 maj 2015.</a:t>
            </a:r>
          </a:p>
          <a:p>
            <a:pPr marL="0" indent="0">
              <a:buNone/>
            </a:pPr>
            <a:r>
              <a:rPr lang="sv-SE" sz="2000" i="1" dirty="0" smtClean="0"/>
              <a:t>De sammantagna värdena i fråga 1 till 8, samt fråga 12, överstiger 100 procent, beroende på att decimaltalen avrundats uppåt. På fråga 9 till 11 överstiger de sammantagna värdena 100 procent på grund av flersvarsalternativ.</a:t>
            </a:r>
          </a:p>
          <a:p>
            <a:pPr marL="0" indent="0">
              <a:buNone/>
            </a:pPr>
            <a:endParaRPr lang="sv-SE" dirty="0"/>
          </a:p>
        </p:txBody>
      </p:sp>
    </p:spTree>
    <p:extLst>
      <p:ext uri="{BB962C8B-B14F-4D97-AF65-F5344CB8AC3E}">
        <p14:creationId xmlns:p14="http://schemas.microsoft.com/office/powerpoint/2010/main" val="3871143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442246404"/>
              </p:ext>
            </p:extLst>
          </p:nvPr>
        </p:nvGraphicFramePr>
        <p:xfrm>
          <a:off x="1650036" y="789114"/>
          <a:ext cx="812800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562398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309268362"/>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598816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243124137"/>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357709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544687480"/>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073107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400" b="1" dirty="0" smtClean="0"/>
              <a:t>13) Var </a:t>
            </a:r>
            <a:r>
              <a:rPr lang="sv-SE" sz="2400" b="1" dirty="0"/>
              <a:t>utanför kontoret arbetar du helst?</a:t>
            </a:r>
            <a:endParaRPr lang="sv-SE" sz="2400" dirty="0"/>
          </a:p>
        </p:txBody>
      </p:sp>
      <p:sp>
        <p:nvSpPr>
          <p:cNvPr id="6" name="Platshållare för innehåll 5"/>
          <p:cNvSpPr>
            <a:spLocks noGrp="1"/>
          </p:cNvSpPr>
          <p:nvPr>
            <p:ph sz="half" idx="1"/>
          </p:nvPr>
        </p:nvSpPr>
        <p:spPr/>
        <p:txBody>
          <a:bodyPr>
            <a:normAutofit fontScale="77500" lnSpcReduction="20000"/>
          </a:bodyPr>
          <a:lstStyle/>
          <a:p>
            <a:r>
              <a:rPr lang="sv-SE" sz="2300" dirty="0" smtClean="0"/>
              <a:t>Det </a:t>
            </a:r>
            <a:r>
              <a:rPr lang="sv-SE" sz="2300" dirty="0"/>
              <a:t>beror mycket på humöret och situationen. Man behöver ha mycket känslor för att kunna vara kreativ. Då vill man ibland vara för sig själv och komma ut i verkligheten.</a:t>
            </a:r>
          </a:p>
          <a:p>
            <a:pPr lvl="0"/>
            <a:r>
              <a:rPr lang="sv-SE" sz="2300" dirty="0"/>
              <a:t>Gärna ute hos partners. Samarbetspartners alltså.</a:t>
            </a:r>
          </a:p>
          <a:p>
            <a:pPr lvl="0"/>
            <a:r>
              <a:rPr lang="sv-SE" sz="2300" dirty="0"/>
              <a:t>Helst på ett café.</a:t>
            </a:r>
          </a:p>
          <a:p>
            <a:pPr lvl="0"/>
            <a:r>
              <a:rPr lang="sv-SE" sz="2300" dirty="0"/>
              <a:t>Hemifrån.</a:t>
            </a:r>
          </a:p>
          <a:p>
            <a:pPr lvl="0"/>
            <a:r>
              <a:rPr lang="sv-SE" sz="2300" dirty="0"/>
              <a:t>Hemma.</a:t>
            </a:r>
          </a:p>
          <a:p>
            <a:pPr lvl="0"/>
            <a:r>
              <a:rPr lang="sv-SE" sz="2300" dirty="0"/>
              <a:t>Hemma.</a:t>
            </a:r>
          </a:p>
          <a:p>
            <a:pPr lvl="0"/>
            <a:r>
              <a:rPr lang="sv-SE" sz="2300" dirty="0"/>
              <a:t>Hemma.</a:t>
            </a:r>
          </a:p>
          <a:p>
            <a:pPr lvl="0"/>
            <a:r>
              <a:rPr lang="sv-SE" sz="2300" dirty="0"/>
              <a:t>Hemma.</a:t>
            </a:r>
          </a:p>
          <a:p>
            <a:pPr lvl="0"/>
            <a:r>
              <a:rPr lang="sv-SE" sz="2300" dirty="0"/>
              <a:t>Hemma.</a:t>
            </a:r>
          </a:p>
          <a:p>
            <a:pPr lvl="0"/>
            <a:r>
              <a:rPr lang="sv-SE" sz="2300" dirty="0"/>
              <a:t>Hemma. Eller om man bokar någon lokal utanför kontoret för att kunna sitta där en halv- eller heldag.</a:t>
            </a:r>
          </a:p>
          <a:p>
            <a:pPr marL="0" indent="0">
              <a:buNone/>
            </a:pPr>
            <a:endParaRPr lang="sv-SE" dirty="0"/>
          </a:p>
        </p:txBody>
      </p:sp>
      <p:sp>
        <p:nvSpPr>
          <p:cNvPr id="7" name="Platshållare för innehåll 6"/>
          <p:cNvSpPr>
            <a:spLocks noGrp="1"/>
          </p:cNvSpPr>
          <p:nvPr>
            <p:ph sz="half" idx="2"/>
          </p:nvPr>
        </p:nvSpPr>
        <p:spPr/>
        <p:txBody>
          <a:bodyPr>
            <a:normAutofit fontScale="77500" lnSpcReduction="20000"/>
          </a:bodyPr>
          <a:lstStyle/>
          <a:p>
            <a:pPr lvl="0"/>
            <a:r>
              <a:rPr lang="sv-SE" sz="2100" dirty="0"/>
              <a:t>I en park. Eller bara utomhus överhuvudtaget.</a:t>
            </a:r>
          </a:p>
          <a:p>
            <a:pPr lvl="0"/>
            <a:r>
              <a:rPr lang="sv-SE" sz="2100" dirty="0"/>
              <a:t>När man lyssnar på ett tråkigt föredrag och när man får anledning att fly i tankarna.</a:t>
            </a:r>
          </a:p>
          <a:p>
            <a:pPr lvl="0"/>
            <a:r>
              <a:rPr lang="sv-SE" sz="2100" dirty="0"/>
              <a:t>På ett café eller i en hotellobby.</a:t>
            </a:r>
          </a:p>
          <a:p>
            <a:pPr lvl="0"/>
            <a:r>
              <a:rPr lang="sv-SE" sz="2100" dirty="0"/>
              <a:t>På resa eller på ett café.</a:t>
            </a:r>
          </a:p>
          <a:p>
            <a:pPr lvl="0"/>
            <a:r>
              <a:rPr lang="sv-SE" sz="2100" dirty="0"/>
              <a:t>Ute hos partners.</a:t>
            </a:r>
          </a:p>
          <a:p>
            <a:pPr lvl="0"/>
            <a:r>
              <a:rPr lang="sv-SE" sz="2100" dirty="0"/>
              <a:t>Vart som helst.</a:t>
            </a:r>
          </a:p>
          <a:p>
            <a:pPr lvl="0"/>
            <a:r>
              <a:rPr lang="sv-SE" sz="2100" dirty="0"/>
              <a:t>Vistelser vart som helst utanför kontoret. Jag är som minst kreativ när jag befinner mig framför datorn på kontoret.</a:t>
            </a:r>
          </a:p>
          <a:p>
            <a:pPr marL="0" indent="0">
              <a:buNone/>
            </a:pPr>
            <a:r>
              <a:rPr lang="sv-SE" dirty="0"/>
              <a:t> </a:t>
            </a:r>
          </a:p>
          <a:p>
            <a:pPr marL="0" indent="0">
              <a:buNone/>
            </a:pPr>
            <a:endParaRPr lang="sv-SE" dirty="0"/>
          </a:p>
        </p:txBody>
      </p:sp>
    </p:spTree>
    <p:extLst>
      <p:ext uri="{BB962C8B-B14F-4D97-AF65-F5344CB8AC3E}">
        <p14:creationId xmlns:p14="http://schemas.microsoft.com/office/powerpoint/2010/main" val="6048409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400" dirty="0" smtClean="0"/>
              <a:t>14) </a:t>
            </a:r>
            <a:r>
              <a:rPr lang="sv-SE" sz="2400" b="1" dirty="0"/>
              <a:t>När kommer du på dina bästa idéer?</a:t>
            </a:r>
            <a:r>
              <a:rPr lang="sv-SE" sz="2400" dirty="0"/>
              <a:t/>
            </a:r>
            <a:br>
              <a:rPr lang="sv-SE" sz="2400" dirty="0"/>
            </a:br>
            <a:endParaRPr lang="sv-SE" sz="2400" dirty="0"/>
          </a:p>
        </p:txBody>
      </p:sp>
      <p:sp>
        <p:nvSpPr>
          <p:cNvPr id="3" name="Platshållare för innehåll 2"/>
          <p:cNvSpPr>
            <a:spLocks noGrp="1"/>
          </p:cNvSpPr>
          <p:nvPr>
            <p:ph sz="half" idx="1"/>
          </p:nvPr>
        </p:nvSpPr>
        <p:spPr/>
        <p:txBody>
          <a:bodyPr/>
          <a:lstStyle/>
          <a:p>
            <a:pPr lvl="0"/>
            <a:r>
              <a:rPr lang="sv-SE" sz="1600" dirty="0"/>
              <a:t>Det kan komma när som helst.</a:t>
            </a:r>
          </a:p>
          <a:p>
            <a:pPr lvl="0"/>
            <a:r>
              <a:rPr lang="sv-SE" sz="1600" dirty="0"/>
              <a:t>Det kan vara lite när som. Det är svårt att säga något specifikt.</a:t>
            </a:r>
          </a:p>
          <a:p>
            <a:pPr lvl="0"/>
            <a:r>
              <a:rPr lang="sv-SE" sz="1600" dirty="0"/>
              <a:t>Eftermöten med kollegor.</a:t>
            </a:r>
          </a:p>
          <a:p>
            <a:pPr lvl="0"/>
            <a:r>
              <a:rPr lang="sv-SE" sz="1600" dirty="0"/>
              <a:t>När jag får tid till att tänka.</a:t>
            </a:r>
          </a:p>
          <a:p>
            <a:pPr lvl="0"/>
            <a:r>
              <a:rPr lang="sv-SE" sz="1600" dirty="0"/>
              <a:t>När jag går iväg för att göra något annat</a:t>
            </a:r>
            <a:r>
              <a:rPr lang="sv-SE" sz="1600" dirty="0" smtClean="0"/>
              <a:t>.</a:t>
            </a:r>
          </a:p>
          <a:p>
            <a:r>
              <a:rPr lang="sv-SE" sz="1600" dirty="0"/>
              <a:t>När jag sover.</a:t>
            </a:r>
          </a:p>
          <a:p>
            <a:pPr lvl="0"/>
            <a:endParaRPr lang="sv-SE" dirty="0"/>
          </a:p>
          <a:p>
            <a:endParaRPr lang="sv-SE" dirty="0"/>
          </a:p>
        </p:txBody>
      </p:sp>
      <p:sp>
        <p:nvSpPr>
          <p:cNvPr id="4" name="Platshållare för innehåll 3"/>
          <p:cNvSpPr>
            <a:spLocks noGrp="1"/>
          </p:cNvSpPr>
          <p:nvPr>
            <p:ph sz="half" idx="2"/>
          </p:nvPr>
        </p:nvSpPr>
        <p:spPr/>
        <p:txBody>
          <a:bodyPr>
            <a:normAutofit/>
          </a:bodyPr>
          <a:lstStyle/>
          <a:p>
            <a:pPr lvl="0"/>
            <a:r>
              <a:rPr lang="sv-SE" sz="1600" dirty="0" smtClean="0"/>
              <a:t>På </a:t>
            </a:r>
            <a:r>
              <a:rPr lang="sv-SE" sz="1600" dirty="0"/>
              <a:t>alla ställena.</a:t>
            </a:r>
          </a:p>
          <a:p>
            <a:pPr lvl="0"/>
            <a:r>
              <a:rPr lang="sv-SE" sz="1600" dirty="0"/>
              <a:t>Stannar kvar på kvällen med någon kollega där vi kan diskutera olika saker i lugn och ro.</a:t>
            </a:r>
          </a:p>
          <a:p>
            <a:pPr lvl="0"/>
            <a:r>
              <a:rPr lang="sv-SE" sz="1600" dirty="0"/>
              <a:t>Utbildningar och vidareutbildningar. Det ger mycket bra input som betyder mycket.</a:t>
            </a:r>
          </a:p>
          <a:p>
            <a:pPr marL="0" indent="0">
              <a:buNone/>
            </a:pPr>
            <a:endParaRPr lang="sv-SE" sz="1600" dirty="0"/>
          </a:p>
        </p:txBody>
      </p:sp>
    </p:spTree>
    <p:extLst>
      <p:ext uri="{BB962C8B-B14F-4D97-AF65-F5344CB8AC3E}">
        <p14:creationId xmlns:p14="http://schemas.microsoft.com/office/powerpoint/2010/main" val="20832204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400" b="1" dirty="0" smtClean="0"/>
              <a:t>15)</a:t>
            </a:r>
            <a:r>
              <a:rPr lang="sv-SE" sz="2400" dirty="0" smtClean="0"/>
              <a:t> </a:t>
            </a:r>
            <a:r>
              <a:rPr lang="sv-SE" sz="2400" b="1" dirty="0"/>
              <a:t>Om ni fick anpassa ert kontor helt fritt, vilka av följande alternativ skulle påverka din kreativitet mest positivt?</a:t>
            </a:r>
            <a:r>
              <a:rPr lang="sv-SE" sz="2400" dirty="0"/>
              <a:t/>
            </a:r>
            <a:br>
              <a:rPr lang="sv-SE" sz="2400" dirty="0"/>
            </a:br>
            <a:endParaRPr lang="sv-SE" sz="2400" dirty="0"/>
          </a:p>
        </p:txBody>
      </p:sp>
      <p:sp>
        <p:nvSpPr>
          <p:cNvPr id="3" name="Platshållare för innehåll 2"/>
          <p:cNvSpPr>
            <a:spLocks noGrp="1"/>
          </p:cNvSpPr>
          <p:nvPr>
            <p:ph sz="half" idx="1"/>
          </p:nvPr>
        </p:nvSpPr>
        <p:spPr/>
        <p:txBody>
          <a:bodyPr>
            <a:normAutofit fontScale="40000" lnSpcReduction="20000"/>
          </a:bodyPr>
          <a:lstStyle/>
          <a:p>
            <a:pPr lvl="0"/>
            <a:r>
              <a:rPr lang="sv-SE" sz="3800" dirty="0"/>
              <a:t>Aktivitetsrum inomhus. Som exempelvis gym eller liknande.</a:t>
            </a:r>
          </a:p>
          <a:p>
            <a:pPr lvl="0"/>
            <a:r>
              <a:rPr lang="sv-SE" sz="3800" dirty="0"/>
              <a:t>Arbete med arbetsgruppen.</a:t>
            </a:r>
          </a:p>
          <a:p>
            <a:pPr lvl="0"/>
            <a:r>
              <a:rPr lang="sv-SE" sz="3800" dirty="0"/>
              <a:t>Att man har de verktyg som krävs och fungerar för att kunna utföra arbetet. Exempelvis datorer.</a:t>
            </a:r>
          </a:p>
          <a:p>
            <a:pPr lvl="0"/>
            <a:r>
              <a:rPr lang="sv-SE" sz="3800" dirty="0"/>
              <a:t>Avslappningsrum.</a:t>
            </a:r>
          </a:p>
          <a:p>
            <a:pPr lvl="0"/>
            <a:r>
              <a:rPr lang="sv-SE" sz="3800" dirty="0"/>
              <a:t>Besök på kommittéer, externa utbildningar och inspiration utifrån.</a:t>
            </a:r>
          </a:p>
          <a:p>
            <a:pPr lvl="0"/>
            <a:r>
              <a:rPr lang="sv-SE" sz="3800" dirty="0"/>
              <a:t>Bibliotek.</a:t>
            </a:r>
          </a:p>
          <a:p>
            <a:pPr lvl="0"/>
            <a:r>
              <a:rPr lang="sv-SE" sz="3800" dirty="0"/>
              <a:t>Bättre luft och en bättre ljudisolering.</a:t>
            </a:r>
          </a:p>
          <a:p>
            <a:pPr lvl="0"/>
            <a:r>
              <a:rPr lang="sv-SE" sz="3800" dirty="0"/>
              <a:t>Det skulle vara bra med ett aktivitetsrum som inte är kopplat till jobbet. Dit ska man exempelvis kunna gå på lunchen för att koppla bort jobbet en stund. Tänker att det kan handla om tv-spel bland annat. Ett uppehållsrum helt enkelt.</a:t>
            </a:r>
          </a:p>
          <a:p>
            <a:pPr lvl="0"/>
            <a:r>
              <a:rPr lang="sv-SE" sz="3800" dirty="0"/>
              <a:t>Det viktigaste är den fysiska arbetsmiljön. Det vill säga ljus och luft. Sedan spelar det egentligen ingen roll vart man jobbar eller hur det ser ut.</a:t>
            </a:r>
          </a:p>
          <a:p>
            <a:pPr lvl="0"/>
            <a:r>
              <a:rPr lang="sv-SE" sz="3800" dirty="0"/>
              <a:t>En ledig dag i veckan för egna projekt</a:t>
            </a:r>
            <a:r>
              <a:rPr lang="sv-SE" sz="3800" dirty="0" smtClean="0"/>
              <a:t>.</a:t>
            </a:r>
          </a:p>
          <a:p>
            <a:pPr lvl="0"/>
            <a:r>
              <a:rPr lang="sv-SE" sz="4000" dirty="0"/>
              <a:t>Mer kreativa mötesrum.			</a:t>
            </a:r>
          </a:p>
          <a:p>
            <a:endParaRPr lang="sv-SE" sz="4000" dirty="0"/>
          </a:p>
          <a:p>
            <a:pPr lvl="0"/>
            <a:endParaRPr lang="sv-SE" sz="3800" dirty="0"/>
          </a:p>
          <a:p>
            <a:endParaRPr lang="sv-SE" dirty="0"/>
          </a:p>
        </p:txBody>
      </p:sp>
      <p:sp>
        <p:nvSpPr>
          <p:cNvPr id="4" name="Platshållare för innehåll 3"/>
          <p:cNvSpPr>
            <a:spLocks noGrp="1"/>
          </p:cNvSpPr>
          <p:nvPr>
            <p:ph sz="half" idx="2"/>
          </p:nvPr>
        </p:nvSpPr>
        <p:spPr/>
        <p:txBody>
          <a:bodyPr>
            <a:noAutofit/>
          </a:bodyPr>
          <a:lstStyle/>
          <a:p>
            <a:pPr lvl="0"/>
            <a:r>
              <a:rPr lang="sv-SE" sz="1400" dirty="0"/>
              <a:t>En lånelägenhet på Rivieran.</a:t>
            </a:r>
          </a:p>
          <a:p>
            <a:pPr lvl="0"/>
            <a:r>
              <a:rPr lang="sv-SE" sz="1400" dirty="0"/>
              <a:t>Fysisk träning i grupp under arbetstid.</a:t>
            </a:r>
          </a:p>
          <a:p>
            <a:pPr lvl="0"/>
            <a:r>
              <a:rPr lang="sv-SE" sz="1400" dirty="0"/>
              <a:t>Fysiska aktiviteter rent generellt. Exempelvis yoga med mera.</a:t>
            </a:r>
          </a:p>
          <a:p>
            <a:pPr lvl="0"/>
            <a:r>
              <a:rPr lang="sv-SE" sz="1400" dirty="0"/>
              <a:t>Få mer tid.</a:t>
            </a:r>
          </a:p>
          <a:p>
            <a:pPr lvl="0"/>
            <a:r>
              <a:rPr lang="sv-SE" sz="1400" dirty="0"/>
              <a:t>Gemensamma projektrum för medarbetarna.</a:t>
            </a:r>
          </a:p>
          <a:p>
            <a:pPr lvl="0"/>
            <a:r>
              <a:rPr lang="sv-SE" sz="1400" dirty="0"/>
              <a:t>Gott umgänge med arbetskamrater.</a:t>
            </a:r>
          </a:p>
          <a:p>
            <a:pPr lvl="0"/>
            <a:r>
              <a:rPr lang="sv-SE" sz="1400" dirty="0"/>
              <a:t>Ha tid till att träna.</a:t>
            </a:r>
          </a:p>
          <a:p>
            <a:pPr lvl="0"/>
            <a:r>
              <a:rPr lang="sv-SE" sz="1400" dirty="0"/>
              <a:t>Inomhusgym och ett aktivitetsbaserat kontor.</a:t>
            </a:r>
          </a:p>
          <a:p>
            <a:pPr lvl="0"/>
            <a:r>
              <a:rPr lang="sv-SE" sz="1400" dirty="0"/>
              <a:t>Inomhusgym och olika ytor på jobbet för övriga aktiviteter. Exempelvis att kunna sitta i en soffa med datorn i knäet och jobba.</a:t>
            </a:r>
          </a:p>
          <a:p>
            <a:pPr lvl="0"/>
            <a:r>
              <a:rPr lang="sv-SE" sz="1400" dirty="0"/>
              <a:t>Jag tror på ett bekvämt och trivsamt fika- och uppehållsrum.</a:t>
            </a:r>
          </a:p>
          <a:p>
            <a:pPr lvl="0"/>
            <a:r>
              <a:rPr lang="sv-SE" sz="1400" dirty="0"/>
              <a:t>Kaffebar.</a:t>
            </a:r>
          </a:p>
          <a:p>
            <a:pPr lvl="0"/>
            <a:r>
              <a:rPr lang="sv-SE" sz="1400" dirty="0"/>
              <a:t>Matservice på arbetsplatsen.</a:t>
            </a:r>
          </a:p>
          <a:p>
            <a:pPr lvl="0"/>
            <a:r>
              <a:rPr lang="sv-SE" sz="1400" dirty="0"/>
              <a:t>Mer friskvård</a:t>
            </a:r>
            <a:r>
              <a:rPr lang="sv-SE" sz="1400" dirty="0" smtClean="0"/>
              <a:t>.</a:t>
            </a:r>
            <a:endParaRPr lang="sv-SE" sz="1400" dirty="0"/>
          </a:p>
        </p:txBody>
      </p:sp>
    </p:spTree>
    <p:extLst>
      <p:ext uri="{BB962C8B-B14F-4D97-AF65-F5344CB8AC3E}">
        <p14:creationId xmlns:p14="http://schemas.microsoft.com/office/powerpoint/2010/main" val="682191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sz="half" idx="1"/>
          </p:nvPr>
        </p:nvSpPr>
        <p:spPr/>
        <p:txBody>
          <a:bodyPr>
            <a:noAutofit/>
          </a:bodyPr>
          <a:lstStyle/>
          <a:p>
            <a:pPr lvl="0"/>
            <a:r>
              <a:rPr lang="sv-SE" sz="1600" dirty="0"/>
              <a:t>Modellverkstad där man kan bygga upp modeller av projekt. Mtrl-bibliotek där det finns tillgång till allt man behöver för att bygga upp modeller.</a:t>
            </a:r>
          </a:p>
          <a:p>
            <a:pPr lvl="0"/>
            <a:r>
              <a:rPr lang="sv-SE" sz="1600" dirty="0"/>
              <a:t>Olika föreläsningar och bra teambildning.</a:t>
            </a:r>
          </a:p>
          <a:p>
            <a:pPr lvl="0"/>
            <a:r>
              <a:rPr lang="sv-SE" sz="1600" dirty="0"/>
              <a:t>Ombytlighet i arbetsuppgifterna.</a:t>
            </a:r>
          </a:p>
          <a:p>
            <a:pPr lvl="0"/>
            <a:r>
              <a:rPr lang="sv-SE" sz="1600" dirty="0"/>
              <a:t>På golfbanan.</a:t>
            </a:r>
          </a:p>
          <a:p>
            <a:pPr lvl="0"/>
            <a:r>
              <a:rPr lang="sv-SE" sz="1600" dirty="0"/>
              <a:t>Rekreationsrum där man kan slappna av med exempelvis musik och biljard med mera.</a:t>
            </a:r>
          </a:p>
          <a:p>
            <a:pPr lvl="0"/>
            <a:r>
              <a:rPr lang="sv-SE" sz="1600" dirty="0"/>
              <a:t>Rörlighet under arbetsdagen. Att man inte bara är stillasittande.</a:t>
            </a:r>
          </a:p>
          <a:p>
            <a:pPr lvl="0"/>
            <a:r>
              <a:rPr lang="sv-SE" sz="1600" dirty="0"/>
              <a:t>Ser olika saker och andra människor.</a:t>
            </a:r>
          </a:p>
          <a:p>
            <a:pPr lvl="0"/>
            <a:r>
              <a:rPr lang="sv-SE" sz="1600" dirty="0"/>
              <a:t>Små arbetsrum där man kan jobba ostört.</a:t>
            </a:r>
          </a:p>
          <a:p>
            <a:pPr lvl="0"/>
            <a:r>
              <a:rPr lang="sv-SE" sz="1600" dirty="0"/>
              <a:t>Spel av olika slag som man kan koppla av med.</a:t>
            </a:r>
          </a:p>
          <a:p>
            <a:pPr lvl="0"/>
            <a:r>
              <a:rPr lang="sv-SE" sz="1600" dirty="0"/>
              <a:t>Särskilda rum där det finns bord och stolar som är anpassade för den verksamhet man håller på med.</a:t>
            </a:r>
          </a:p>
          <a:p>
            <a:pPr marL="0" indent="0">
              <a:buNone/>
            </a:pPr>
            <a:endParaRPr lang="sv-SE" sz="1600" dirty="0"/>
          </a:p>
        </p:txBody>
      </p:sp>
      <p:sp>
        <p:nvSpPr>
          <p:cNvPr id="4" name="Platshållare för innehåll 3"/>
          <p:cNvSpPr>
            <a:spLocks noGrp="1"/>
          </p:cNvSpPr>
          <p:nvPr>
            <p:ph sz="half" idx="2"/>
          </p:nvPr>
        </p:nvSpPr>
        <p:spPr/>
        <p:txBody>
          <a:bodyPr>
            <a:normAutofit/>
          </a:bodyPr>
          <a:lstStyle/>
          <a:p>
            <a:pPr lvl="0"/>
            <a:r>
              <a:rPr lang="sv-SE" sz="1600" dirty="0"/>
              <a:t>Tillgång till bra ytor där man kan ha olika saker. Exempelvis en soffgrupp och biljardbord med mera.</a:t>
            </a:r>
          </a:p>
          <a:p>
            <a:pPr lvl="0"/>
            <a:r>
              <a:rPr lang="sv-SE" sz="1600" dirty="0"/>
              <a:t>Tillgång till en träningslokal.</a:t>
            </a:r>
          </a:p>
          <a:p>
            <a:pPr lvl="0"/>
            <a:r>
              <a:rPr lang="sv-SE" sz="1600" dirty="0"/>
              <a:t>Tillgång till grönyta utomhus.</a:t>
            </a:r>
          </a:p>
          <a:p>
            <a:pPr lvl="0"/>
            <a:r>
              <a:rPr lang="sv-SE" sz="1600" dirty="0"/>
              <a:t>Trendig miljö vid fikapauser.</a:t>
            </a:r>
          </a:p>
          <a:p>
            <a:pPr lvl="0"/>
            <a:r>
              <a:rPr lang="sv-SE" sz="1600" dirty="0"/>
              <a:t>Träningsanläggning vid kontoret.</a:t>
            </a:r>
          </a:p>
          <a:p>
            <a:pPr lvl="0"/>
            <a:r>
              <a:rPr lang="sv-SE" sz="1600" dirty="0"/>
              <a:t>Växter.</a:t>
            </a:r>
          </a:p>
          <a:p>
            <a:pPr marL="0" indent="0">
              <a:buNone/>
            </a:pPr>
            <a:endParaRPr lang="sv-SE" sz="1600" dirty="0"/>
          </a:p>
        </p:txBody>
      </p:sp>
    </p:spTree>
    <p:extLst>
      <p:ext uri="{BB962C8B-B14F-4D97-AF65-F5344CB8AC3E}">
        <p14:creationId xmlns:p14="http://schemas.microsoft.com/office/powerpoint/2010/main" val="27459888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400" b="1" dirty="0" smtClean="0"/>
              <a:t>16) Beskriv </a:t>
            </a:r>
            <a:r>
              <a:rPr lang="sv-SE" sz="2400" b="1" dirty="0"/>
              <a:t>vad som främjar din kreativitet på kontoret? Något annat, ytterligare något?</a:t>
            </a:r>
            <a:r>
              <a:rPr lang="sv-SE" sz="2400" dirty="0"/>
              <a:t/>
            </a:r>
            <a:br>
              <a:rPr lang="sv-SE" sz="2400" dirty="0"/>
            </a:br>
            <a:endParaRPr lang="sv-SE" sz="2400" dirty="0"/>
          </a:p>
        </p:txBody>
      </p:sp>
      <p:sp>
        <p:nvSpPr>
          <p:cNvPr id="3" name="Platshållare för innehåll 2"/>
          <p:cNvSpPr>
            <a:spLocks noGrp="1"/>
          </p:cNvSpPr>
          <p:nvPr>
            <p:ph sz="half" idx="1"/>
          </p:nvPr>
        </p:nvSpPr>
        <p:spPr/>
        <p:txBody>
          <a:bodyPr>
            <a:noAutofit/>
          </a:bodyPr>
          <a:lstStyle/>
          <a:p>
            <a:pPr lvl="0"/>
            <a:r>
              <a:rPr lang="sv-SE" sz="1600" dirty="0"/>
              <a:t>Andra kreativa personer i omgivningen. Men även bilder och andra projekt ska hänga uppe för att kunna inspirera.</a:t>
            </a:r>
          </a:p>
          <a:p>
            <a:pPr lvl="0"/>
            <a:r>
              <a:rPr lang="sv-SE" sz="1600" dirty="0"/>
              <a:t>Ansvar, direktkontakt med kund och producerad input från medarbetarna. Men även när jag arbetar med offentliga projekt.</a:t>
            </a:r>
          </a:p>
          <a:p>
            <a:pPr lvl="0"/>
            <a:r>
              <a:rPr lang="sv-SE" sz="1600" dirty="0"/>
              <a:t>Arbeta i team med andra kreativa människor och ett bra urval av litteratur som man kan hämta inspiration ifrån. Man vill även veta vilka uppdrag man har.</a:t>
            </a:r>
          </a:p>
          <a:p>
            <a:pPr lvl="0"/>
            <a:r>
              <a:rPr lang="sv-SE" sz="1600" dirty="0"/>
              <a:t>Arbetskamrater.</a:t>
            </a:r>
          </a:p>
          <a:p>
            <a:pPr lvl="0"/>
            <a:r>
              <a:rPr lang="sv-SE" sz="1600" dirty="0"/>
              <a:t>Arbetskamraterna.</a:t>
            </a:r>
          </a:p>
          <a:p>
            <a:pPr lvl="0"/>
            <a:r>
              <a:rPr lang="sv-SE" sz="1600" dirty="0"/>
              <a:t>Arbetskamraterna.</a:t>
            </a:r>
          </a:p>
          <a:p>
            <a:pPr lvl="0"/>
            <a:r>
              <a:rPr lang="sv-SE" sz="1600" dirty="0"/>
              <a:t>Arbetskamraterna.</a:t>
            </a:r>
          </a:p>
          <a:p>
            <a:pPr lvl="0"/>
            <a:r>
              <a:rPr lang="sv-SE" sz="1600" dirty="0"/>
              <a:t>Arbetskamraterna.</a:t>
            </a:r>
          </a:p>
          <a:p>
            <a:pPr lvl="0"/>
            <a:r>
              <a:rPr lang="sv-SE" sz="1600" dirty="0"/>
              <a:t>Arbetsmiljön och kollegor.</a:t>
            </a:r>
          </a:p>
        </p:txBody>
      </p:sp>
      <p:sp>
        <p:nvSpPr>
          <p:cNvPr id="4" name="Platshållare för innehåll 3"/>
          <p:cNvSpPr>
            <a:spLocks noGrp="1"/>
          </p:cNvSpPr>
          <p:nvPr>
            <p:ph sz="half" idx="2"/>
          </p:nvPr>
        </p:nvSpPr>
        <p:spPr/>
        <p:txBody>
          <a:bodyPr>
            <a:normAutofit fontScale="55000" lnSpcReduction="20000"/>
          </a:bodyPr>
          <a:lstStyle/>
          <a:p>
            <a:pPr lvl="0"/>
            <a:r>
              <a:rPr lang="sv-SE" dirty="0"/>
              <a:t>Arbetsro i kombination med att arbeta med människor i ett öppet landskap. Det är viktigt att man trivs med sina kollegor.</a:t>
            </a:r>
          </a:p>
          <a:p>
            <a:pPr lvl="0"/>
            <a:r>
              <a:rPr lang="sv-SE" dirty="0"/>
              <a:t>Arbetsro, så att man kan tänka bra. Nätverk med andra kreativa människor. Men även bra input från både kreativa människor, media och webbplatser.</a:t>
            </a:r>
          </a:p>
          <a:p>
            <a:pPr lvl="0"/>
            <a:r>
              <a:rPr lang="sv-SE" dirty="0"/>
              <a:t>Att alla trivs, får uppskattning för det de gör och att man har kunder som är nöjda.</a:t>
            </a:r>
          </a:p>
          <a:p>
            <a:pPr lvl="0"/>
            <a:r>
              <a:rPr lang="sv-SE" dirty="0"/>
              <a:t>Att arbetsplatsen och medarbetarna är tillåtande. Men även att jobba i en miljö som uppmuntrar kreativitet och att kreativiteten uppskattas.</a:t>
            </a:r>
          </a:p>
          <a:p>
            <a:pPr lvl="0"/>
            <a:r>
              <a:rPr lang="sv-SE" dirty="0"/>
              <a:t>Att det finns möjlighet och plats att kunna vara kreativ. Men även att det finns ställen där man både kan jobba i grupp och ensam.</a:t>
            </a:r>
          </a:p>
          <a:p>
            <a:pPr lvl="0"/>
            <a:r>
              <a:rPr lang="sv-SE" dirty="0"/>
              <a:t>Att det är en öppenhet för projektinnehållet främjar min kreativitet.</a:t>
            </a:r>
          </a:p>
          <a:p>
            <a:pPr lvl="0"/>
            <a:r>
              <a:rPr lang="sv-SE" dirty="0"/>
              <a:t>Att få bolla fritt och spåna tillsammans med kollegorna.</a:t>
            </a:r>
          </a:p>
          <a:p>
            <a:pPr lvl="0"/>
            <a:r>
              <a:rPr lang="sv-SE" dirty="0"/>
              <a:t>Att få genomföra personliga idéer och då också få gehör för det</a:t>
            </a:r>
            <a:r>
              <a:rPr lang="sv-SE" dirty="0" smtClean="0"/>
              <a:t>.</a:t>
            </a:r>
          </a:p>
          <a:p>
            <a:pPr marL="1828800" lvl="4" indent="0">
              <a:buNone/>
            </a:pPr>
            <a:r>
              <a:rPr lang="sv-SE" dirty="0"/>
              <a:t>	</a:t>
            </a:r>
            <a:r>
              <a:rPr lang="sv-SE" dirty="0" smtClean="0"/>
              <a:t>	</a:t>
            </a:r>
            <a:endParaRPr lang="sv-SE" dirty="0"/>
          </a:p>
        </p:txBody>
      </p:sp>
    </p:spTree>
    <p:extLst>
      <p:ext uri="{BB962C8B-B14F-4D97-AF65-F5344CB8AC3E}">
        <p14:creationId xmlns:p14="http://schemas.microsoft.com/office/powerpoint/2010/main" val="32361287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sz="half" idx="1"/>
          </p:nvPr>
        </p:nvSpPr>
        <p:spPr/>
        <p:txBody>
          <a:bodyPr>
            <a:normAutofit/>
          </a:bodyPr>
          <a:lstStyle/>
          <a:p>
            <a:pPr lvl="0"/>
            <a:r>
              <a:rPr lang="sv-SE" sz="1500" dirty="0"/>
              <a:t>Att inte behöva göra allt på kontoret. Frihet i både tid och på plats.</a:t>
            </a:r>
          </a:p>
          <a:p>
            <a:pPr lvl="0"/>
            <a:r>
              <a:rPr lang="sv-SE" sz="1500" dirty="0"/>
              <a:t>Att inte bli störd av ljud. Jag är ljudkänslig. Det är dessutom alltid bra med trevliga arbetskamrater.</a:t>
            </a:r>
          </a:p>
          <a:p>
            <a:pPr lvl="0"/>
            <a:r>
              <a:rPr lang="sv-SE" sz="1500" dirty="0"/>
              <a:t>Att inte jobba under hög tidspress. Det främjar kreativiteten. Det ska vara högt i tak när man jobbar med sina kollegor. I alla fall vad gäller diskussioner och åsiktsutbyten. Den bästa kreativiteten uppkommer dock när jag inte jobbar på kontoret. Utanför kontoret får jag inspiration och nya infallsvinklar.</a:t>
            </a:r>
          </a:p>
          <a:p>
            <a:pPr lvl="0"/>
            <a:r>
              <a:rPr lang="sv-SE" sz="1500" dirty="0"/>
              <a:t>Att jag får tänka i tystnad och att jag får uppbackning av mina kollegor. Jag får en bra kreativitet av att se naturen och genom utbildning.</a:t>
            </a:r>
          </a:p>
          <a:p>
            <a:pPr lvl="0"/>
            <a:r>
              <a:rPr lang="sv-SE" sz="1500" dirty="0"/>
              <a:t>Att jag har kollegor.</a:t>
            </a:r>
          </a:p>
        </p:txBody>
      </p:sp>
      <p:sp>
        <p:nvSpPr>
          <p:cNvPr id="4" name="Platshållare för innehåll 3"/>
          <p:cNvSpPr>
            <a:spLocks noGrp="1"/>
          </p:cNvSpPr>
          <p:nvPr>
            <p:ph sz="half" idx="2"/>
          </p:nvPr>
        </p:nvSpPr>
        <p:spPr>
          <a:xfrm>
            <a:off x="6172200" y="1825624"/>
            <a:ext cx="5181600" cy="5032375"/>
          </a:xfrm>
        </p:spPr>
        <p:txBody>
          <a:bodyPr>
            <a:normAutofit/>
          </a:bodyPr>
          <a:lstStyle/>
          <a:p>
            <a:pPr lvl="0"/>
            <a:r>
              <a:rPr lang="sv-SE" sz="1500" dirty="0"/>
              <a:t>Att jag har positiva medarbetare och kollegor. Att man får roliga förfrågningar ifrån kunder med lite annorlunda tänk. Sedan blir man allmänt piggare av solen än om det är grått och trist.</a:t>
            </a:r>
          </a:p>
          <a:p>
            <a:pPr lvl="0"/>
            <a:r>
              <a:rPr lang="sv-SE" sz="1500" dirty="0"/>
              <a:t>Att jobba med andra kreativa människor och att det är en lagom balans på arbetsbelastningen. Man kan inte vara stressad hela tiden.</a:t>
            </a:r>
          </a:p>
          <a:p>
            <a:pPr lvl="0"/>
            <a:r>
              <a:rPr lang="sv-SE" sz="1500" dirty="0"/>
              <a:t>Att jobba med rätt personer och spännande uppdrag.</a:t>
            </a:r>
          </a:p>
          <a:p>
            <a:pPr lvl="0"/>
            <a:r>
              <a:rPr lang="sv-SE" sz="1500" dirty="0"/>
              <a:t>Att kunna diskutera med mina kollegor som arbetar med samma projekt. Att kunna ventilera projektet tillsammans med andra kollegor, främjar verkligen mig kreativitet.</a:t>
            </a:r>
          </a:p>
          <a:p>
            <a:pPr lvl="0"/>
            <a:r>
              <a:rPr lang="sv-SE" sz="1500" dirty="0"/>
              <a:t>Att kunna få jobba ifred, trivsam miljö och att kunna arbeta i grupp utan att störa andra</a:t>
            </a:r>
            <a:r>
              <a:rPr lang="sv-SE" sz="1500" dirty="0" smtClean="0"/>
              <a:t>.</a:t>
            </a:r>
          </a:p>
          <a:p>
            <a:pPr lvl="0"/>
            <a:endParaRPr lang="sv-SE" sz="1500" dirty="0"/>
          </a:p>
          <a:p>
            <a:pPr marL="0" indent="0">
              <a:buNone/>
            </a:pPr>
            <a:r>
              <a:rPr lang="sv-SE" dirty="0" smtClean="0"/>
              <a:t>				</a:t>
            </a:r>
            <a:endParaRPr lang="sv-SE" dirty="0"/>
          </a:p>
        </p:txBody>
      </p:sp>
    </p:spTree>
    <p:extLst>
      <p:ext uri="{BB962C8B-B14F-4D97-AF65-F5344CB8AC3E}">
        <p14:creationId xmlns:p14="http://schemas.microsoft.com/office/powerpoint/2010/main" val="1205953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814629725"/>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572360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Platshållare för innehåll 2"/>
          <p:cNvSpPr>
            <a:spLocks noGrp="1"/>
          </p:cNvSpPr>
          <p:nvPr>
            <p:ph sz="half" idx="1"/>
          </p:nvPr>
        </p:nvSpPr>
        <p:spPr/>
        <p:txBody>
          <a:bodyPr>
            <a:normAutofit/>
          </a:bodyPr>
          <a:lstStyle/>
          <a:p>
            <a:pPr lvl="0"/>
            <a:r>
              <a:rPr lang="sv-SE" sz="1500" dirty="0"/>
              <a:t>Att kunna jobba ostört, ha tillgång till verktyg för att kunna få fram kreativiteten och tid.</a:t>
            </a:r>
          </a:p>
          <a:p>
            <a:pPr lvl="0"/>
            <a:r>
              <a:rPr lang="sv-SE" sz="1500" dirty="0"/>
              <a:t>Att man behöver komma på kreativa lösningar. Nöden gör mig kreativ.</a:t>
            </a:r>
          </a:p>
          <a:p>
            <a:pPr lvl="0"/>
            <a:r>
              <a:rPr lang="sv-SE" sz="1500" dirty="0"/>
              <a:t>Att man kan arbeta ostört, samtidigt som man har nära till kollegornas synpunkter.</a:t>
            </a:r>
          </a:p>
          <a:p>
            <a:pPr lvl="0"/>
            <a:r>
              <a:rPr lang="sv-SE" sz="1500" dirty="0"/>
              <a:t>Att man sätter ihop olika projekt och mönster tillsammans med kollegorna. Vi har en aktivitetsbaserad arbetsplats. Man kan alltså gå till olika ställen eller rum beroende på vad man ska göra.</a:t>
            </a:r>
          </a:p>
          <a:p>
            <a:pPr lvl="0"/>
            <a:r>
              <a:rPr lang="sv-SE" sz="1500" dirty="0"/>
              <a:t>Att man är ett kreativt team, kreativa kollegor och att man har olika arbetsuppgifter. Det är viktigt med mycket interaktioner med andra människor.</a:t>
            </a:r>
          </a:p>
        </p:txBody>
      </p:sp>
      <p:sp>
        <p:nvSpPr>
          <p:cNvPr id="4" name="Platshållare för innehåll 3"/>
          <p:cNvSpPr>
            <a:spLocks noGrp="1"/>
          </p:cNvSpPr>
          <p:nvPr>
            <p:ph sz="half" idx="2"/>
          </p:nvPr>
        </p:nvSpPr>
        <p:spPr>
          <a:xfrm>
            <a:off x="6172200" y="1825624"/>
            <a:ext cx="5181600" cy="4887691"/>
          </a:xfrm>
        </p:spPr>
        <p:txBody>
          <a:bodyPr>
            <a:normAutofit/>
          </a:bodyPr>
          <a:lstStyle/>
          <a:p>
            <a:pPr lvl="0"/>
            <a:r>
              <a:rPr lang="sv-SE" sz="1500" dirty="0"/>
              <a:t>Att medarbetarna är kreativa och inspirerande människor.</a:t>
            </a:r>
          </a:p>
          <a:p>
            <a:pPr lvl="0"/>
            <a:r>
              <a:rPr lang="sv-SE" sz="1500" dirty="0"/>
              <a:t>Att omges av kreativa och anträffbara personer. Men även att ha tid till kreativitet.</a:t>
            </a:r>
          </a:p>
          <a:p>
            <a:pPr lvl="0"/>
            <a:r>
              <a:rPr lang="sv-SE" sz="1500" dirty="0"/>
              <a:t>Att prata om idéer med andra. Musik.</a:t>
            </a:r>
          </a:p>
          <a:p>
            <a:pPr lvl="0"/>
            <a:r>
              <a:rPr lang="sv-SE" sz="1500" dirty="0"/>
              <a:t>Att vara bland andra människor.</a:t>
            </a:r>
          </a:p>
          <a:p>
            <a:pPr lvl="0"/>
            <a:r>
              <a:rPr lang="sv-SE" sz="1500" dirty="0"/>
              <a:t>Begåvade kollegor, arbetsro, tid och ett ramverk att jobba inom.</a:t>
            </a:r>
          </a:p>
          <a:p>
            <a:pPr lvl="0"/>
            <a:r>
              <a:rPr lang="sv-SE" sz="1500" dirty="0"/>
              <a:t>Bolla idéer med kollegor.</a:t>
            </a:r>
          </a:p>
          <a:p>
            <a:pPr lvl="0"/>
            <a:r>
              <a:rPr lang="sv-SE" sz="1500" dirty="0"/>
              <a:t>Bra dialog, att få lov att testa nya idéer och att kunna tänka fritt.</a:t>
            </a:r>
          </a:p>
          <a:p>
            <a:pPr lvl="0"/>
            <a:r>
              <a:rPr lang="sv-SE" sz="1500" dirty="0"/>
              <a:t>Bra kollegor, bra musik, möjlighet att kunna sitta ostört och att ha tid.</a:t>
            </a:r>
          </a:p>
          <a:p>
            <a:pPr lvl="0"/>
            <a:r>
              <a:rPr lang="sv-SE" sz="1500" dirty="0"/>
              <a:t>Bra kollegor, likasinnade arbetskamrater och bra dynamik på kontoret</a:t>
            </a:r>
            <a:r>
              <a:rPr lang="sv-SE" sz="1500" dirty="0" smtClean="0"/>
              <a:t>.</a:t>
            </a:r>
          </a:p>
          <a:p>
            <a:pPr marL="0" lvl="0" indent="0">
              <a:buNone/>
            </a:pPr>
            <a:r>
              <a:rPr lang="sv-SE" sz="1500" dirty="0"/>
              <a:t>	</a:t>
            </a:r>
            <a:r>
              <a:rPr lang="sv-SE" sz="1500" dirty="0" smtClean="0"/>
              <a:t>			</a:t>
            </a:r>
            <a:endParaRPr lang="sv-SE" sz="1500" dirty="0"/>
          </a:p>
        </p:txBody>
      </p:sp>
    </p:spTree>
    <p:extLst>
      <p:ext uri="{BB962C8B-B14F-4D97-AF65-F5344CB8AC3E}">
        <p14:creationId xmlns:p14="http://schemas.microsoft.com/office/powerpoint/2010/main" val="35082875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sz="half" idx="1"/>
          </p:nvPr>
        </p:nvSpPr>
        <p:spPr/>
        <p:txBody>
          <a:bodyPr>
            <a:normAutofit fontScale="55000" lnSpcReduction="20000"/>
          </a:bodyPr>
          <a:lstStyle/>
          <a:p>
            <a:pPr lvl="0"/>
            <a:r>
              <a:rPr lang="sv-SE" dirty="0"/>
              <a:t>Bra ledning, bra samarbete, tydliga arbetsstrukturer, öppen kommunikation och en välutformad miljö.</a:t>
            </a:r>
          </a:p>
          <a:p>
            <a:pPr lvl="0"/>
            <a:r>
              <a:rPr lang="sv-SE" dirty="0"/>
              <a:t>Bra med kreativa människor, städad miljö, öppenhet och en möjlighet att själv kunna vara kreativ.</a:t>
            </a:r>
          </a:p>
          <a:p>
            <a:pPr lvl="0"/>
            <a:r>
              <a:rPr lang="sv-SE" dirty="0"/>
              <a:t>Bra stämning i teamet, gemensamma mål och projektrum som är anpassade för den verksamhet man håller på med.</a:t>
            </a:r>
          </a:p>
          <a:p>
            <a:pPr lvl="0"/>
            <a:r>
              <a:rPr lang="sv-SE" dirty="0"/>
              <a:t>Bra stämning, flexibilitet över hur man vill jobba och en bra och estetiskt snygg miljö.</a:t>
            </a:r>
          </a:p>
          <a:p>
            <a:pPr lvl="0"/>
            <a:r>
              <a:rPr lang="sv-SE" dirty="0"/>
              <a:t>Bra öppen dialog och idékläckningar i grupp.</a:t>
            </a:r>
          </a:p>
          <a:p>
            <a:pPr lvl="0"/>
            <a:r>
              <a:rPr lang="sv-SE" dirty="0"/>
              <a:t>Delaktighet.</a:t>
            </a:r>
          </a:p>
          <a:p>
            <a:pPr lvl="0"/>
            <a:r>
              <a:rPr lang="sv-SE" dirty="0"/>
              <a:t>Det allra viktigaste på en arbetsplats, är att alla medarbetare är trygga med vad de tycker, tänker och känner. Att man ska kunna uttrycka sina åsikter utan att känna sig dum. Man ska kunna säga sin första tanke utan att riktigt ha tänkt efter helt innan. Man ska inte vara rädd att bli förnedrad. Det ska vara ett öppet och socialt klimat. Då spelar det egentligen ingen roll om man sitter i en källare och jobbar eller inte</a:t>
            </a:r>
            <a:r>
              <a:rPr lang="sv-SE" dirty="0" smtClean="0"/>
              <a:t>.</a:t>
            </a:r>
          </a:p>
          <a:p>
            <a:r>
              <a:rPr lang="sv-SE" dirty="0"/>
              <a:t>Diskussioner med andra. Både medarbetare och kunder. Jag får inspiration ifrån internetsidor med blandat innehåll. Exempel på en internetsida är </a:t>
            </a:r>
            <a:r>
              <a:rPr lang="sv-SE" dirty="0" err="1"/>
              <a:t>Pinterest</a:t>
            </a:r>
            <a:r>
              <a:rPr lang="sv-SE" dirty="0"/>
              <a:t>. Den innehåller allt från inredning till barnkläder.</a:t>
            </a:r>
          </a:p>
          <a:p>
            <a:pPr lvl="0"/>
            <a:endParaRPr lang="sv-SE" dirty="0"/>
          </a:p>
          <a:p>
            <a:pPr marL="0" indent="0">
              <a:buNone/>
            </a:pPr>
            <a:endParaRPr lang="sv-SE" dirty="0"/>
          </a:p>
        </p:txBody>
      </p:sp>
      <p:sp>
        <p:nvSpPr>
          <p:cNvPr id="4" name="Platshållare för innehåll 3"/>
          <p:cNvSpPr>
            <a:spLocks noGrp="1"/>
          </p:cNvSpPr>
          <p:nvPr>
            <p:ph sz="half" idx="2"/>
          </p:nvPr>
        </p:nvSpPr>
        <p:spPr>
          <a:xfrm>
            <a:off x="6172200" y="1825624"/>
            <a:ext cx="5181600" cy="4748795"/>
          </a:xfrm>
        </p:spPr>
        <p:txBody>
          <a:bodyPr>
            <a:normAutofit fontScale="55000" lnSpcReduction="20000"/>
          </a:bodyPr>
          <a:lstStyle/>
          <a:p>
            <a:pPr lvl="0"/>
            <a:r>
              <a:rPr lang="sv-SE" dirty="0"/>
              <a:t>Det handlar om gruppdynamik och processer.</a:t>
            </a:r>
          </a:p>
          <a:p>
            <a:pPr lvl="0"/>
            <a:r>
              <a:rPr lang="sv-SE" dirty="0"/>
              <a:t>Det ska vara en balans mellan grupparbete och eget arbete. Men även balans mellan lite livligt och helt tyst.</a:t>
            </a:r>
          </a:p>
          <a:p>
            <a:pPr lvl="0"/>
            <a:r>
              <a:rPr lang="sv-SE" dirty="0"/>
              <a:t>Det är arbetskollegorna. De gillar också att tänka fritt och kreativt och att utmana traditionella tankesätt. Vi tänker alltid tillsammans.</a:t>
            </a:r>
          </a:p>
          <a:p>
            <a:pPr lvl="0"/>
            <a:r>
              <a:rPr lang="sv-SE" dirty="0"/>
              <a:t>Det är arbetsuppgifterna. Att man har rätt sorts arbetsuppgifter.</a:t>
            </a:r>
          </a:p>
          <a:p>
            <a:pPr lvl="0"/>
            <a:r>
              <a:rPr lang="sv-SE" dirty="0"/>
              <a:t>Det är kollegor </a:t>
            </a:r>
            <a:r>
              <a:rPr lang="sv-SE" dirty="0" smtClean="0"/>
              <a:t>och </a:t>
            </a:r>
            <a:r>
              <a:rPr lang="sv-SE" dirty="0"/>
              <a:t>media</a:t>
            </a:r>
            <a:r>
              <a:rPr lang="sv-SE" dirty="0" smtClean="0"/>
              <a:t>.</a:t>
            </a:r>
          </a:p>
          <a:p>
            <a:pPr lvl="0"/>
            <a:r>
              <a:rPr lang="sv-SE" dirty="0"/>
              <a:t>Det är nog det öppna samtalet och att kunna jobba tillsammans med medarbetarna i fria spåningar. Kontorsmiljön är viktig för kreativiteten. Den ska vara välkomnande, öppen, varm och trivsam.</a:t>
            </a:r>
          </a:p>
          <a:p>
            <a:pPr lvl="0"/>
            <a:r>
              <a:rPr lang="sv-SE" dirty="0"/>
              <a:t>Det är samtal med mina kollegor helt enkelt. Det ger nya impulser måste jag säga.</a:t>
            </a:r>
          </a:p>
          <a:p>
            <a:pPr lvl="0"/>
            <a:r>
              <a:rPr lang="sv-SE" dirty="0"/>
              <a:t>Dialoger.</a:t>
            </a:r>
          </a:p>
          <a:p>
            <a:r>
              <a:rPr lang="sv-SE" dirty="0"/>
              <a:t>Diskussioner med kollegor och när det är högt i tak. Det vill säga att det finns mycket möjligheter</a:t>
            </a:r>
            <a:r>
              <a:rPr lang="sv-SE" dirty="0" smtClean="0"/>
              <a:t>.</a:t>
            </a:r>
          </a:p>
          <a:p>
            <a:endParaRPr lang="sv-SE" dirty="0"/>
          </a:p>
          <a:p>
            <a:pPr marL="2286000" lvl="5" indent="0">
              <a:buNone/>
            </a:pPr>
            <a:r>
              <a:rPr lang="sv-SE" dirty="0" smtClean="0"/>
              <a:t>			</a:t>
            </a:r>
            <a:endParaRPr lang="sv-SE" dirty="0"/>
          </a:p>
        </p:txBody>
      </p:sp>
    </p:spTree>
    <p:extLst>
      <p:ext uri="{BB962C8B-B14F-4D97-AF65-F5344CB8AC3E}">
        <p14:creationId xmlns:p14="http://schemas.microsoft.com/office/powerpoint/2010/main" val="23974701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sz="half" idx="1"/>
          </p:nvPr>
        </p:nvSpPr>
        <p:spPr>
          <a:xfrm>
            <a:off x="838200" y="1825625"/>
            <a:ext cx="5181600" cy="4204785"/>
          </a:xfrm>
        </p:spPr>
        <p:txBody>
          <a:bodyPr>
            <a:normAutofit fontScale="70000" lnSpcReduction="20000"/>
          </a:bodyPr>
          <a:lstStyle/>
          <a:p>
            <a:pPr lvl="0"/>
            <a:r>
              <a:rPr lang="sv-SE" sz="2300" dirty="0"/>
              <a:t>Diskussioner med kollegor, inspirationsbibliotek, fria arbetstider och studiebesök.</a:t>
            </a:r>
          </a:p>
          <a:p>
            <a:pPr lvl="0"/>
            <a:r>
              <a:rPr lang="sv-SE" sz="2300" dirty="0"/>
              <a:t>Diskussioner, referenser, resor, att röra sig i statsmiljö, googla och att surfa.</a:t>
            </a:r>
          </a:p>
          <a:p>
            <a:pPr lvl="0"/>
            <a:r>
              <a:rPr lang="sv-SE" sz="2300" dirty="0"/>
              <a:t>Duktiga kollegor, högt i tak, frihet och att det inte är så mycket ramar.</a:t>
            </a:r>
          </a:p>
          <a:p>
            <a:pPr lvl="0"/>
            <a:r>
              <a:rPr lang="sv-SE" sz="2300" dirty="0"/>
              <a:t>Duktiga människor runt omkring mig. Framför allt kollegor. Men även kunder.</a:t>
            </a:r>
          </a:p>
          <a:p>
            <a:pPr lvl="0"/>
            <a:r>
              <a:rPr lang="sv-SE" sz="2300" dirty="0"/>
              <a:t>Dynamiken på företaget.</a:t>
            </a:r>
          </a:p>
          <a:p>
            <a:pPr lvl="0"/>
            <a:r>
              <a:rPr lang="sv-SE" sz="2300" dirty="0"/>
              <a:t>Eget ansvar, stöd från cheferna, löpande feedback, trygghet och att idéerna leder någonstans.</a:t>
            </a:r>
          </a:p>
          <a:p>
            <a:pPr lvl="0"/>
            <a:r>
              <a:rPr lang="sv-SE" sz="2300" dirty="0"/>
              <a:t>En bra arbetsmiljö i relation till mina kollegor. Det är viktigt med bra </a:t>
            </a:r>
            <a:r>
              <a:rPr lang="sv-SE" sz="2300" dirty="0" err="1"/>
              <a:t>arbetasklimat</a:t>
            </a:r>
            <a:r>
              <a:rPr lang="sv-SE" sz="2300" dirty="0"/>
              <a:t> och gott samarbete.</a:t>
            </a:r>
          </a:p>
          <a:p>
            <a:pPr lvl="0"/>
            <a:r>
              <a:rPr lang="sv-SE" sz="2300" dirty="0"/>
              <a:t>En bra arbetsmiljö, bra anda på företaget och uppskattning för de idéer man kommer upp med. Även fast de kanske inte alltid är genomförbara</a:t>
            </a:r>
            <a:r>
              <a:rPr lang="sv-SE" sz="2600" dirty="0"/>
              <a:t>.</a:t>
            </a:r>
          </a:p>
          <a:p>
            <a:pPr marL="0" indent="0">
              <a:buNone/>
            </a:pPr>
            <a:endParaRPr lang="sv-SE" dirty="0"/>
          </a:p>
        </p:txBody>
      </p:sp>
      <p:sp>
        <p:nvSpPr>
          <p:cNvPr id="4" name="Platshållare för innehåll 3"/>
          <p:cNvSpPr>
            <a:spLocks noGrp="1"/>
          </p:cNvSpPr>
          <p:nvPr>
            <p:ph sz="half" idx="2"/>
          </p:nvPr>
        </p:nvSpPr>
        <p:spPr>
          <a:xfrm>
            <a:off x="6172200" y="1825624"/>
            <a:ext cx="5181600" cy="4818243"/>
          </a:xfrm>
        </p:spPr>
        <p:txBody>
          <a:bodyPr>
            <a:normAutofit fontScale="70000" lnSpcReduction="20000"/>
          </a:bodyPr>
          <a:lstStyle/>
          <a:p>
            <a:pPr lvl="0"/>
            <a:r>
              <a:rPr lang="sv-SE" sz="2300" dirty="0"/>
              <a:t>En bra beställare, roliga uppdrag och bra dialoger med kollegorna.</a:t>
            </a:r>
          </a:p>
          <a:p>
            <a:pPr lvl="0"/>
            <a:r>
              <a:rPr lang="sv-SE" sz="2300" dirty="0"/>
              <a:t>En kombination av enskilt arbete och workshops tillsammans med kollegorna.</a:t>
            </a:r>
          </a:p>
          <a:p>
            <a:pPr lvl="0"/>
            <a:r>
              <a:rPr lang="sv-SE" sz="2300" dirty="0"/>
              <a:t>En positiv arbetsmiljö, bra kollegor och en fin stämning på jobbet.</a:t>
            </a:r>
          </a:p>
          <a:p>
            <a:pPr lvl="0"/>
            <a:r>
              <a:rPr lang="sv-SE" sz="2300" dirty="0"/>
              <a:t>En öppen dialog med kollegor.</a:t>
            </a:r>
          </a:p>
          <a:p>
            <a:pPr lvl="0"/>
            <a:r>
              <a:rPr lang="sv-SE" sz="2300" dirty="0"/>
              <a:t>En öppen och avslappnad företagsstämning och att det är högt i tak. Att man har utrymme att påverka vill säga. Att folk delar med sig av sina åsikter med varandra och att man har en diskussionskultur.</a:t>
            </a:r>
          </a:p>
          <a:p>
            <a:r>
              <a:rPr lang="sv-SE" sz="2300" dirty="0"/>
              <a:t>Engagemang bland chefer och medarbetare. Att man visar intresse för andras arbeten och att man lyssnar på varandra. Man måste jobba tillsammans.</a:t>
            </a:r>
          </a:p>
          <a:p>
            <a:r>
              <a:rPr lang="sv-SE" sz="2300" dirty="0"/>
              <a:t>Ett bra utbyte vad gäller information och mötesrum mellan kollegorna</a:t>
            </a:r>
            <a:r>
              <a:rPr lang="sv-SE" sz="2300" dirty="0" smtClean="0"/>
              <a:t>.</a:t>
            </a:r>
          </a:p>
          <a:p>
            <a:pPr marL="0" indent="0">
              <a:buNone/>
            </a:pPr>
            <a:endParaRPr lang="sv-SE" dirty="0"/>
          </a:p>
          <a:p>
            <a:pPr marL="0" indent="0">
              <a:buNone/>
            </a:pPr>
            <a:r>
              <a:rPr lang="sv-SE" dirty="0" smtClean="0"/>
              <a:t>				</a:t>
            </a:r>
            <a:endParaRPr lang="sv-SE" dirty="0"/>
          </a:p>
        </p:txBody>
      </p:sp>
    </p:spTree>
    <p:extLst>
      <p:ext uri="{BB962C8B-B14F-4D97-AF65-F5344CB8AC3E}">
        <p14:creationId xmlns:p14="http://schemas.microsoft.com/office/powerpoint/2010/main" val="16822279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Platshållare för innehåll 2"/>
          <p:cNvSpPr>
            <a:spLocks noGrp="1"/>
          </p:cNvSpPr>
          <p:nvPr>
            <p:ph sz="half" idx="1"/>
          </p:nvPr>
        </p:nvSpPr>
        <p:spPr/>
        <p:txBody>
          <a:bodyPr>
            <a:normAutofit fontScale="92500" lnSpcReduction="10000"/>
          </a:bodyPr>
          <a:lstStyle/>
          <a:p>
            <a:pPr lvl="0"/>
            <a:r>
              <a:rPr lang="sv-SE" sz="1700" dirty="0"/>
              <a:t>Ett högt arbetstempo och en bra teamkänsla med de man arbetar med.</a:t>
            </a:r>
          </a:p>
          <a:p>
            <a:pPr lvl="0"/>
            <a:r>
              <a:rPr lang="sv-SE" sz="1700" dirty="0"/>
              <a:t>Exempelvis att det finns tidningar och att man kan gå ifrån sin plats och samtala i lugn och ro.</a:t>
            </a:r>
          </a:p>
          <a:p>
            <a:pPr lvl="0"/>
            <a:r>
              <a:rPr lang="sv-SE" sz="1700" dirty="0"/>
              <a:t>Flexibilitet och att inte ha en så klassisk kontorslokal. Att få ha med hunden på kontoret.</a:t>
            </a:r>
          </a:p>
          <a:p>
            <a:pPr lvl="0"/>
            <a:r>
              <a:rPr lang="sv-SE" sz="1700" dirty="0"/>
              <a:t>Fria tyglar, jobba tillsammans i grupp och kunna få tydliga förslag från kund.</a:t>
            </a:r>
          </a:p>
          <a:p>
            <a:pPr lvl="0"/>
            <a:r>
              <a:rPr lang="sv-SE" sz="1700" dirty="0"/>
              <a:t>Frihet i arbetsuppgifterna, tilltro till det man gör, eget värde, bra dialog med kollegor och en bra social miljö.</a:t>
            </a:r>
          </a:p>
          <a:p>
            <a:pPr lvl="0"/>
            <a:r>
              <a:rPr lang="sv-SE" sz="1700" dirty="0"/>
              <a:t>Frihet under ansvar, resurser och utrymme för de idéer som kommer fram. Men även respons för idéerna som kommer fram.</a:t>
            </a:r>
          </a:p>
          <a:p>
            <a:pPr lvl="0"/>
            <a:r>
              <a:rPr lang="sv-SE" sz="1700" dirty="0"/>
              <a:t>Frihet under ansvar, tydliga mål och att kunna följa upp så att man når målen.</a:t>
            </a:r>
          </a:p>
          <a:p>
            <a:pPr lvl="0"/>
            <a:r>
              <a:rPr lang="sv-SE" sz="1700" dirty="0"/>
              <a:t>Frihet under ansvar</a:t>
            </a:r>
            <a:r>
              <a:rPr lang="sv-SE" sz="1700" dirty="0" smtClean="0"/>
              <a:t>.</a:t>
            </a:r>
          </a:p>
          <a:p>
            <a:pPr lvl="0"/>
            <a:endParaRPr lang="sv-SE" sz="2600" dirty="0"/>
          </a:p>
          <a:p>
            <a:pPr marL="0" indent="0">
              <a:buNone/>
            </a:pPr>
            <a:endParaRPr lang="sv-SE" dirty="0"/>
          </a:p>
        </p:txBody>
      </p:sp>
      <p:sp>
        <p:nvSpPr>
          <p:cNvPr id="4" name="Platshållare för innehåll 3"/>
          <p:cNvSpPr>
            <a:spLocks noGrp="1"/>
          </p:cNvSpPr>
          <p:nvPr>
            <p:ph sz="half" idx="2"/>
          </p:nvPr>
        </p:nvSpPr>
        <p:spPr>
          <a:xfrm>
            <a:off x="6172200" y="1825624"/>
            <a:ext cx="5181600" cy="4852967"/>
          </a:xfrm>
        </p:spPr>
        <p:txBody>
          <a:bodyPr>
            <a:noAutofit/>
          </a:bodyPr>
          <a:lstStyle/>
          <a:p>
            <a:pPr lvl="0"/>
            <a:r>
              <a:rPr lang="sv-SE" sz="1600" dirty="0"/>
              <a:t>Fritt planerande och mycket ansvar.</a:t>
            </a:r>
          </a:p>
          <a:p>
            <a:pPr lvl="0"/>
            <a:r>
              <a:rPr lang="sv-SE" sz="1600" dirty="0"/>
              <a:t>Främst information och delaktigt. Det vill säga att man är med från ruta ett och inte kommer in i arbetet när det har gått ett tag. Då har man inte helhetsbilden.</a:t>
            </a:r>
          </a:p>
          <a:p>
            <a:pPr lvl="0"/>
            <a:r>
              <a:rPr lang="sv-SE" sz="1600" dirty="0"/>
              <a:t>Fungerande struktur på företaget, bra ledarskap, välfungerande organisationer och bra miljö. Exempelvis växter på arbetsplatsen.</a:t>
            </a:r>
          </a:p>
          <a:p>
            <a:pPr lvl="0"/>
            <a:r>
              <a:rPr lang="sv-SE" sz="1600" dirty="0"/>
              <a:t>För min del trivs jag i en aktivitetsbaserad arbetsmiljö. Det ska vara ett snyggt, vackert, fint och schysst designat kontor. Det är viktigt att ha ytor för kreativiteten. Inte bara ett bord på ett kontor. Det kan exempelvis vara en soffhörna och fåtöljer.</a:t>
            </a:r>
          </a:p>
          <a:p>
            <a:pPr lvl="0"/>
            <a:r>
              <a:rPr lang="sv-SE" sz="1600" dirty="0"/>
              <a:t>Företagskulturen och flexibiliteten.</a:t>
            </a:r>
          </a:p>
          <a:p>
            <a:pPr marL="0" indent="0">
              <a:buNone/>
            </a:pPr>
            <a:r>
              <a:rPr lang="sv-SE" sz="1600" dirty="0" smtClean="0"/>
              <a:t>				</a:t>
            </a:r>
          </a:p>
        </p:txBody>
      </p:sp>
    </p:spTree>
    <p:extLst>
      <p:ext uri="{BB962C8B-B14F-4D97-AF65-F5344CB8AC3E}">
        <p14:creationId xmlns:p14="http://schemas.microsoft.com/office/powerpoint/2010/main" val="2385086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sz="half" idx="1"/>
          </p:nvPr>
        </p:nvSpPr>
        <p:spPr/>
        <p:txBody>
          <a:bodyPr>
            <a:noAutofit/>
          </a:bodyPr>
          <a:lstStyle/>
          <a:p>
            <a:pPr lvl="0"/>
            <a:r>
              <a:rPr lang="sv-SE" sz="1600" dirty="0"/>
              <a:t>God struktur på jobbet ger utrymme att vara kreativ.</a:t>
            </a:r>
          </a:p>
          <a:p>
            <a:pPr lvl="0"/>
            <a:r>
              <a:rPr lang="sv-SE" sz="1600" dirty="0"/>
              <a:t>Harmoni, att arbeta tillsammans och teamkänsla.</a:t>
            </a:r>
          </a:p>
          <a:p>
            <a:pPr lvl="0"/>
            <a:r>
              <a:rPr lang="sv-SE" sz="1600" dirty="0"/>
              <a:t>Harmoni.</a:t>
            </a:r>
          </a:p>
          <a:p>
            <a:pPr lvl="0"/>
            <a:r>
              <a:rPr lang="sv-SE" sz="1600" dirty="0"/>
              <a:t>Hög social värme.</a:t>
            </a:r>
          </a:p>
          <a:p>
            <a:pPr lvl="0"/>
            <a:r>
              <a:rPr lang="sv-SE" sz="1600" dirty="0"/>
              <a:t>Högt i tak i diskussioner. Att man får testa idéer fritt.</a:t>
            </a:r>
          </a:p>
          <a:p>
            <a:pPr lvl="0"/>
            <a:r>
              <a:rPr lang="sv-SE" sz="1600" dirty="0"/>
              <a:t>Högt i tak vid diskussioner.</a:t>
            </a:r>
          </a:p>
          <a:p>
            <a:pPr lvl="0"/>
            <a:r>
              <a:rPr lang="sv-SE" sz="1600" dirty="0"/>
              <a:t>Högt i tak, tillåtande attityd, humor, medarbetare och en viss tidspress.</a:t>
            </a:r>
          </a:p>
          <a:p>
            <a:pPr lvl="0"/>
            <a:r>
              <a:rPr lang="sv-SE" sz="1600" dirty="0"/>
              <a:t>Högt till tak och att man har en positiv kultur.</a:t>
            </a:r>
          </a:p>
          <a:p>
            <a:pPr lvl="0"/>
            <a:r>
              <a:rPr lang="sv-SE" sz="1600" dirty="0"/>
              <a:t>Inblick i andras arbete, samarbete och tid.</a:t>
            </a:r>
          </a:p>
          <a:p>
            <a:pPr lvl="0"/>
            <a:r>
              <a:rPr lang="sv-SE" sz="1600" dirty="0"/>
              <a:t>Ingen stress eller störande moment.</a:t>
            </a:r>
          </a:p>
          <a:p>
            <a:pPr lvl="0"/>
            <a:r>
              <a:rPr lang="sv-SE" sz="1600" dirty="0"/>
              <a:t>Ingen stress och bra bibliotek där man lätt kan få fram olika saker.</a:t>
            </a:r>
          </a:p>
          <a:p>
            <a:pPr lvl="0"/>
            <a:r>
              <a:rPr lang="sv-SE" sz="1600" dirty="0"/>
              <a:t>Interaktion mellan människor som är olika</a:t>
            </a:r>
            <a:r>
              <a:rPr lang="sv-SE" sz="1600" dirty="0" smtClean="0"/>
              <a:t>.</a:t>
            </a:r>
            <a:endParaRPr lang="sv-SE" sz="1600" dirty="0"/>
          </a:p>
        </p:txBody>
      </p:sp>
      <p:sp>
        <p:nvSpPr>
          <p:cNvPr id="4" name="Platshållare för innehåll 3"/>
          <p:cNvSpPr>
            <a:spLocks noGrp="1"/>
          </p:cNvSpPr>
          <p:nvPr>
            <p:ph sz="half" idx="2"/>
          </p:nvPr>
        </p:nvSpPr>
        <p:spPr>
          <a:xfrm>
            <a:off x="6172200" y="1825624"/>
            <a:ext cx="5181600" cy="4910841"/>
          </a:xfrm>
        </p:spPr>
        <p:txBody>
          <a:bodyPr>
            <a:normAutofit/>
          </a:bodyPr>
          <a:lstStyle/>
          <a:p>
            <a:pPr lvl="0"/>
            <a:r>
              <a:rPr lang="sv-SE" sz="1600" dirty="0"/>
              <a:t>Intressanta och utmanande projekt som vi inte har haft tidigare.</a:t>
            </a:r>
          </a:p>
          <a:p>
            <a:r>
              <a:rPr lang="sv-SE" sz="1600" dirty="0"/>
              <a:t>Intressanta projekt, bra arbetsroll i projektet och duktiga </a:t>
            </a:r>
            <a:r>
              <a:rPr lang="sv-SE" sz="1600" dirty="0" smtClean="0"/>
              <a:t>medarbetare</a:t>
            </a:r>
          </a:p>
          <a:p>
            <a:pPr lvl="0"/>
            <a:r>
              <a:rPr lang="sv-SE" sz="1600" dirty="0"/>
              <a:t>Intryck av annat som kommer utifrån. En positiv stämning och en sund arbetsmiljö.</a:t>
            </a:r>
          </a:p>
          <a:p>
            <a:pPr lvl="0"/>
            <a:r>
              <a:rPr lang="sv-SE" sz="1600" dirty="0"/>
              <a:t>Jag blir kreativ i en stimulerade och aktiverande miljö.</a:t>
            </a:r>
          </a:p>
          <a:p>
            <a:pPr lvl="0"/>
            <a:r>
              <a:rPr lang="sv-SE" sz="1600" dirty="0"/>
              <a:t>Jag gillar att jobba ihop med andra och kunna kläcka idéer. Att se andra personers projekt och referenser inspirerar mig.</a:t>
            </a:r>
          </a:p>
          <a:p>
            <a:pPr lvl="0"/>
            <a:r>
              <a:rPr lang="sv-SE" sz="1600" dirty="0"/>
              <a:t>Jag har en chef som är väldigt kreativ, bejakar våra sidor och som ger mycket beröm. Det gör en kreativ. Att jag kan jobba hemifrån.</a:t>
            </a:r>
          </a:p>
          <a:p>
            <a:pPr marL="0" lvl="0" indent="0">
              <a:buNone/>
            </a:pPr>
            <a:r>
              <a:rPr lang="sv-SE" sz="1600" dirty="0"/>
              <a:t>Jag tror det är att man kan styra sin egen tid. Tydliga mål styr ens kreativitet.</a:t>
            </a:r>
          </a:p>
          <a:p>
            <a:pPr marL="0" indent="0">
              <a:buNone/>
            </a:pPr>
            <a:endParaRPr lang="sv-SE" sz="1600" dirty="0" smtClean="0"/>
          </a:p>
          <a:p>
            <a:pPr marL="0" indent="0">
              <a:buNone/>
            </a:pPr>
            <a:r>
              <a:rPr lang="sv-SE" sz="1600" dirty="0"/>
              <a:t>	</a:t>
            </a:r>
            <a:r>
              <a:rPr lang="sv-SE" sz="1600" dirty="0" smtClean="0"/>
              <a:t>				</a:t>
            </a:r>
            <a:endParaRPr lang="sv-SE" sz="1600" dirty="0"/>
          </a:p>
          <a:p>
            <a:endParaRPr lang="sv-SE" sz="1600" dirty="0"/>
          </a:p>
        </p:txBody>
      </p:sp>
    </p:spTree>
    <p:extLst>
      <p:ext uri="{BB962C8B-B14F-4D97-AF65-F5344CB8AC3E}">
        <p14:creationId xmlns:p14="http://schemas.microsoft.com/office/powerpoint/2010/main" val="10366356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sz="half" idx="1"/>
          </p:nvPr>
        </p:nvSpPr>
        <p:spPr/>
        <p:txBody>
          <a:bodyPr>
            <a:normAutofit fontScale="62500" lnSpcReduction="20000"/>
          </a:bodyPr>
          <a:lstStyle/>
          <a:p>
            <a:pPr lvl="0"/>
            <a:r>
              <a:rPr lang="sv-SE" sz="2600" dirty="0"/>
              <a:t>Jag tycker att själva miljön hänger ihop med hur pass kreativ man är.</a:t>
            </a:r>
          </a:p>
          <a:p>
            <a:pPr lvl="0"/>
            <a:r>
              <a:rPr lang="sv-SE" sz="2600" dirty="0"/>
              <a:t>Jobba i grupp, jobba mot sina mål och att man bollar idéer med varandra.</a:t>
            </a:r>
          </a:p>
          <a:p>
            <a:pPr lvl="0"/>
            <a:r>
              <a:rPr lang="sv-SE" sz="2600" dirty="0"/>
              <a:t>Jobba med andra kreativa människor, inte för snäva </a:t>
            </a:r>
            <a:r>
              <a:rPr lang="sv-SE" sz="2600" dirty="0" err="1"/>
              <a:t>tidramar</a:t>
            </a:r>
            <a:r>
              <a:rPr lang="sv-SE" sz="2600" dirty="0"/>
              <a:t> och en miljö där man kan gå undan för att få lugn och ro.</a:t>
            </a:r>
          </a:p>
          <a:p>
            <a:pPr lvl="0"/>
            <a:r>
              <a:rPr lang="sv-SE" sz="2600" dirty="0"/>
              <a:t>Jobba tillsammans, kunna titta på vad andra gör. Både här i Sverige och i utlandet. Man ska ha tid att tänka och man ska aldrig säga nej.</a:t>
            </a:r>
          </a:p>
          <a:p>
            <a:pPr lvl="0"/>
            <a:r>
              <a:rPr lang="sv-SE" sz="2600" dirty="0"/>
              <a:t>Kollegor och andra jobb som vi gör. Man får inspiration ifrån andra branscher och bloggar.</a:t>
            </a:r>
          </a:p>
          <a:p>
            <a:pPr lvl="0"/>
            <a:r>
              <a:rPr lang="sv-SE" sz="2600" dirty="0"/>
              <a:t>Kollegor som är bra och positiva och bra kontorsmiljö som ger möjlighet till skapande.</a:t>
            </a:r>
          </a:p>
          <a:p>
            <a:pPr lvl="0"/>
            <a:r>
              <a:rPr lang="sv-SE" sz="2600" dirty="0"/>
              <a:t>Kollegor.</a:t>
            </a:r>
          </a:p>
          <a:p>
            <a:pPr lvl="0"/>
            <a:r>
              <a:rPr lang="sv-SE" sz="2600" dirty="0"/>
              <a:t>Kollegorna först och främst.</a:t>
            </a:r>
          </a:p>
          <a:p>
            <a:pPr lvl="0"/>
            <a:r>
              <a:rPr lang="sv-SE" sz="2600" dirty="0"/>
              <a:t>Kollegorna och en bra miljö.</a:t>
            </a:r>
          </a:p>
          <a:p>
            <a:pPr lvl="0"/>
            <a:r>
              <a:rPr lang="sv-SE" sz="2600" dirty="0"/>
              <a:t>Kollegorna. Vi stödjer varandras kreativitet.</a:t>
            </a:r>
          </a:p>
          <a:p>
            <a:pPr marL="0" indent="0">
              <a:buNone/>
            </a:pPr>
            <a:endParaRPr lang="sv-SE" dirty="0"/>
          </a:p>
        </p:txBody>
      </p:sp>
      <p:sp>
        <p:nvSpPr>
          <p:cNvPr id="4" name="Platshållare för innehåll 3"/>
          <p:cNvSpPr>
            <a:spLocks noGrp="1"/>
          </p:cNvSpPr>
          <p:nvPr>
            <p:ph sz="half" idx="2"/>
          </p:nvPr>
        </p:nvSpPr>
        <p:spPr>
          <a:xfrm>
            <a:off x="6172200" y="1825624"/>
            <a:ext cx="5181600" cy="5032375"/>
          </a:xfrm>
        </p:spPr>
        <p:txBody>
          <a:bodyPr>
            <a:noAutofit/>
          </a:bodyPr>
          <a:lstStyle/>
          <a:p>
            <a:pPr lvl="0"/>
            <a:r>
              <a:rPr lang="sv-SE" sz="1600" dirty="0"/>
              <a:t>Kontakt med andra människor.</a:t>
            </a:r>
          </a:p>
          <a:p>
            <a:pPr lvl="0"/>
            <a:r>
              <a:rPr lang="sv-SE" sz="1600" dirty="0"/>
              <a:t>Kontakt med många personer.</a:t>
            </a:r>
          </a:p>
          <a:p>
            <a:pPr lvl="0"/>
            <a:r>
              <a:rPr lang="sv-SE" sz="1600" dirty="0"/>
              <a:t>Konversationen och relationen till mina kollegor. Även en inspirerande miljö.</a:t>
            </a:r>
          </a:p>
          <a:p>
            <a:pPr lvl="0"/>
            <a:r>
              <a:rPr lang="sv-SE" sz="1600" dirty="0"/>
              <a:t>Kunna välja arbetsplats utifrån arbetsuppgift.</a:t>
            </a:r>
          </a:p>
          <a:p>
            <a:pPr lvl="0"/>
            <a:r>
              <a:rPr lang="sv-SE" sz="1600" dirty="0"/>
              <a:t>Lagom ljudnivå, ljust, fräscht och att man har goda medarbetare.</a:t>
            </a:r>
          </a:p>
          <a:p>
            <a:pPr lvl="0"/>
            <a:r>
              <a:rPr lang="sv-SE" sz="1600" dirty="0"/>
              <a:t>Lugn och ro framför allt. Att man kan sitta ostört när det behövs och att man har trevliga arbetskamrater. Såklart påverkar arbetsuppgifterna. Om de är tråkiga, så blir man inte kreativ.</a:t>
            </a:r>
          </a:p>
          <a:p>
            <a:pPr lvl="0"/>
            <a:r>
              <a:rPr lang="sv-SE" sz="1600" dirty="0"/>
              <a:t>Lugn och ro och att kunna jobba parallellt i små grupper.</a:t>
            </a:r>
          </a:p>
          <a:p>
            <a:pPr lvl="0"/>
            <a:r>
              <a:rPr lang="sv-SE" sz="1600" dirty="0"/>
              <a:t>Lugn och ro.</a:t>
            </a:r>
          </a:p>
          <a:p>
            <a:pPr lvl="0"/>
            <a:r>
              <a:rPr lang="sv-SE" sz="1600" dirty="0"/>
              <a:t>Lugnt på arbetsplatsen.</a:t>
            </a:r>
          </a:p>
          <a:p>
            <a:pPr lvl="0"/>
            <a:r>
              <a:rPr lang="sv-SE" sz="1600" dirty="0"/>
              <a:t>Lust, visioner, mål, nyfikenhet och att man har mod att våga tänka utanför boxen tillräckligt länge</a:t>
            </a:r>
            <a:r>
              <a:rPr lang="sv-SE" sz="1600" dirty="0" smtClean="0"/>
              <a:t>.</a:t>
            </a:r>
          </a:p>
          <a:p>
            <a:pPr lvl="8"/>
            <a:endParaRPr lang="sv-SE" sz="600" dirty="0"/>
          </a:p>
          <a:p>
            <a:pPr marL="0" indent="0">
              <a:buNone/>
            </a:pPr>
            <a:endParaRPr lang="sv-SE" sz="1600" dirty="0"/>
          </a:p>
        </p:txBody>
      </p:sp>
    </p:spTree>
    <p:extLst>
      <p:ext uri="{BB962C8B-B14F-4D97-AF65-F5344CB8AC3E}">
        <p14:creationId xmlns:p14="http://schemas.microsoft.com/office/powerpoint/2010/main" val="34384477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sz="half" idx="1"/>
          </p:nvPr>
        </p:nvSpPr>
        <p:spPr/>
        <p:txBody>
          <a:bodyPr>
            <a:noAutofit/>
          </a:bodyPr>
          <a:lstStyle/>
          <a:p>
            <a:pPr lvl="0"/>
            <a:r>
              <a:rPr lang="sv-SE" sz="1600" dirty="0"/>
              <a:t>Medarbetarna.</a:t>
            </a:r>
          </a:p>
          <a:p>
            <a:pPr lvl="0"/>
            <a:r>
              <a:rPr lang="sv-SE" sz="1600" dirty="0"/>
              <a:t>Mina arbetskamrater.</a:t>
            </a:r>
          </a:p>
          <a:p>
            <a:pPr lvl="0"/>
            <a:r>
              <a:rPr lang="sv-SE" sz="1600" dirty="0"/>
              <a:t>Mina arbetsuppgifter.</a:t>
            </a:r>
          </a:p>
          <a:p>
            <a:pPr lvl="0"/>
            <a:r>
              <a:rPr lang="sv-SE" sz="1600" dirty="0"/>
              <a:t>Mina kollegor.</a:t>
            </a:r>
          </a:p>
          <a:p>
            <a:pPr lvl="0"/>
            <a:r>
              <a:rPr lang="sv-SE" sz="1600" dirty="0"/>
              <a:t>Mina medarbetare.</a:t>
            </a:r>
          </a:p>
          <a:p>
            <a:pPr lvl="0"/>
            <a:r>
              <a:rPr lang="sv-SE" sz="1600" dirty="0"/>
              <a:t>Mina medarbetare.</a:t>
            </a:r>
          </a:p>
          <a:p>
            <a:pPr lvl="0"/>
            <a:r>
              <a:rPr lang="sv-SE" sz="1600" dirty="0"/>
              <a:t>Musik på kontoret, dialoger med kollegor och internet.</a:t>
            </a:r>
          </a:p>
          <a:p>
            <a:pPr lvl="0"/>
            <a:r>
              <a:rPr lang="sv-SE" sz="1600" dirty="0"/>
              <a:t>Många olika kunder som har olika behov.</a:t>
            </a:r>
          </a:p>
          <a:p>
            <a:pPr lvl="0"/>
            <a:r>
              <a:rPr lang="sv-SE" sz="1600" dirty="0"/>
              <a:t>Människorna som jag har omkring mig.</a:t>
            </a:r>
          </a:p>
          <a:p>
            <a:pPr lvl="0"/>
            <a:r>
              <a:rPr lang="sv-SE" sz="1600" dirty="0"/>
              <a:t>Människorna.</a:t>
            </a:r>
          </a:p>
          <a:p>
            <a:pPr lvl="0"/>
            <a:r>
              <a:rPr lang="sv-SE" sz="1600" dirty="0"/>
              <a:t>Möte med människor och att man har idéer ihop</a:t>
            </a:r>
            <a:r>
              <a:rPr lang="sv-SE" sz="1600" dirty="0" smtClean="0"/>
              <a:t>.</a:t>
            </a:r>
            <a:endParaRPr lang="sv-SE" sz="1600" dirty="0"/>
          </a:p>
        </p:txBody>
      </p:sp>
      <p:sp>
        <p:nvSpPr>
          <p:cNvPr id="4" name="Platshållare för innehåll 3"/>
          <p:cNvSpPr>
            <a:spLocks noGrp="1"/>
          </p:cNvSpPr>
          <p:nvPr>
            <p:ph sz="half" idx="2"/>
          </p:nvPr>
        </p:nvSpPr>
        <p:spPr/>
        <p:txBody>
          <a:bodyPr>
            <a:noAutofit/>
          </a:bodyPr>
          <a:lstStyle/>
          <a:p>
            <a:pPr lvl="0"/>
            <a:r>
              <a:rPr lang="sv-SE" sz="1600" dirty="0"/>
              <a:t>Möten tillsammans med kollegor är det som främjar kreativiteten.</a:t>
            </a:r>
          </a:p>
          <a:p>
            <a:pPr lvl="0"/>
            <a:r>
              <a:rPr lang="sv-SE" sz="1600" dirty="0"/>
              <a:t>Möten.</a:t>
            </a:r>
          </a:p>
          <a:p>
            <a:pPr lvl="0"/>
            <a:r>
              <a:rPr lang="sv-SE" sz="1600" dirty="0"/>
              <a:t>Någon form av frihet och att ha högt i tak.</a:t>
            </a:r>
          </a:p>
          <a:p>
            <a:pPr lvl="0"/>
            <a:r>
              <a:rPr lang="sv-SE" sz="1600" dirty="0"/>
              <a:t>När inte arbetsbelastningen är så hög. Man måste ha tid att kunna utföra det man ska göra på ett bra sätt. Budgeten ska även räcka för de projekt man ska genomföra.</a:t>
            </a:r>
          </a:p>
          <a:p>
            <a:pPr lvl="0"/>
            <a:r>
              <a:rPr lang="sv-SE" sz="1600" dirty="0"/>
              <a:t>När jag stöter på problem, sätter tankarna igång så att man kan effektivisera.</a:t>
            </a:r>
          </a:p>
          <a:p>
            <a:pPr lvl="0"/>
            <a:r>
              <a:rPr lang="sv-SE" sz="1600" dirty="0"/>
              <a:t>När man får fria tyglar och att ha fritt ansvar. Att man får bra förutsättningar från uppdragsgivaren och att de ger oss stor tillit.</a:t>
            </a:r>
          </a:p>
          <a:p>
            <a:pPr lvl="0"/>
            <a:r>
              <a:rPr lang="sv-SE" sz="1600" dirty="0"/>
              <a:t>När man jobbar i projektgrupper</a:t>
            </a:r>
            <a:r>
              <a:rPr lang="sv-SE" sz="1600" dirty="0" smtClean="0"/>
              <a:t>.</a:t>
            </a:r>
          </a:p>
          <a:p>
            <a:pPr lvl="0"/>
            <a:endParaRPr lang="sv-SE" sz="1600" dirty="0"/>
          </a:p>
          <a:p>
            <a:pPr lvl="8"/>
            <a:endParaRPr lang="sv-SE" sz="600" dirty="0"/>
          </a:p>
        </p:txBody>
      </p:sp>
    </p:spTree>
    <p:extLst>
      <p:ext uri="{BB962C8B-B14F-4D97-AF65-F5344CB8AC3E}">
        <p14:creationId xmlns:p14="http://schemas.microsoft.com/office/powerpoint/2010/main" val="15119467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sz="half" idx="1"/>
          </p:nvPr>
        </p:nvSpPr>
        <p:spPr/>
        <p:txBody>
          <a:bodyPr>
            <a:normAutofit lnSpcReduction="10000"/>
          </a:bodyPr>
          <a:lstStyle/>
          <a:p>
            <a:pPr lvl="0"/>
            <a:r>
              <a:rPr lang="sv-SE" sz="1600" dirty="0"/>
              <a:t>När man jobbar under tidspress.</a:t>
            </a:r>
          </a:p>
          <a:p>
            <a:pPr lvl="0"/>
            <a:r>
              <a:rPr lang="sv-SE" sz="1600" dirty="0"/>
              <a:t>När man kan jobba tillsammans och har tid att göra några egna projekt.</a:t>
            </a:r>
          </a:p>
          <a:p>
            <a:pPr lvl="0"/>
            <a:r>
              <a:rPr lang="sv-SE" sz="1600" dirty="0"/>
              <a:t>När man samarbetar med sina kollegor i grupper. Vi har alla olika kompetenser.</a:t>
            </a:r>
          </a:p>
          <a:p>
            <a:pPr lvl="0"/>
            <a:r>
              <a:rPr lang="sv-SE" sz="1600" dirty="0"/>
              <a:t>När personalen samlas för olika genomgångar</a:t>
            </a:r>
            <a:r>
              <a:rPr lang="sv-SE" sz="1600" dirty="0" smtClean="0"/>
              <a:t>.</a:t>
            </a:r>
          </a:p>
          <a:p>
            <a:pPr lvl="0"/>
            <a:r>
              <a:rPr lang="sv-SE" sz="1600" dirty="0"/>
              <a:t>Möten där man kan sitta och jobba tillsammans med kreativa människor. Men även att träffa kreativa människor utanför arbetsplatsen.</a:t>
            </a:r>
          </a:p>
          <a:p>
            <a:pPr lvl="0"/>
            <a:r>
              <a:rPr lang="sv-SE" sz="1600" dirty="0"/>
              <a:t>Möten med människor där det finns tid att utveckla och diskutera olika frågor</a:t>
            </a:r>
            <a:r>
              <a:rPr lang="sv-SE" sz="1600" dirty="0" smtClean="0"/>
              <a:t>.</a:t>
            </a:r>
          </a:p>
          <a:p>
            <a:pPr lvl="0"/>
            <a:r>
              <a:rPr lang="sv-SE" sz="1600" dirty="0"/>
              <a:t>Omväxlande frihet där man ibland kan ha öppna diskussioner med kollegor. Men även att ha möjlighet att kunna stänga in sig på ett eget kontor.</a:t>
            </a:r>
          </a:p>
          <a:p>
            <a:pPr lvl="0"/>
            <a:r>
              <a:rPr lang="sv-SE" sz="1600" dirty="0"/>
              <a:t>Problem som dyker upp främjar min kreativitet. Det finns inga problem. Det finns bara lösningar.</a:t>
            </a:r>
          </a:p>
          <a:p>
            <a:pPr lvl="0"/>
            <a:endParaRPr lang="sv-SE" sz="1600" dirty="0"/>
          </a:p>
          <a:p>
            <a:pPr marL="0" indent="0">
              <a:buNone/>
            </a:pPr>
            <a:endParaRPr lang="sv-SE" dirty="0"/>
          </a:p>
        </p:txBody>
      </p:sp>
      <p:sp>
        <p:nvSpPr>
          <p:cNvPr id="4" name="Platshållare för innehåll 3"/>
          <p:cNvSpPr>
            <a:spLocks noGrp="1"/>
          </p:cNvSpPr>
          <p:nvPr>
            <p:ph sz="half" idx="2"/>
          </p:nvPr>
        </p:nvSpPr>
        <p:spPr>
          <a:xfrm>
            <a:off x="6172200" y="1825624"/>
            <a:ext cx="5181600" cy="5032375"/>
          </a:xfrm>
        </p:spPr>
        <p:txBody>
          <a:bodyPr>
            <a:normAutofit lnSpcReduction="10000"/>
          </a:bodyPr>
          <a:lstStyle/>
          <a:p>
            <a:pPr lvl="0"/>
            <a:r>
              <a:rPr lang="sv-SE" sz="1600" dirty="0"/>
              <a:t>Roliga arbetsuppgifter och positiva kollegor med driv.</a:t>
            </a:r>
          </a:p>
          <a:p>
            <a:r>
              <a:rPr lang="sv-SE" sz="1600" dirty="0"/>
              <a:t>Rätt kollegor och rätt och tydlig information om </a:t>
            </a:r>
            <a:r>
              <a:rPr lang="sv-SE" sz="1600" dirty="0" smtClean="0"/>
              <a:t>uppdrag.</a:t>
            </a:r>
          </a:p>
          <a:p>
            <a:pPr lvl="0"/>
            <a:r>
              <a:rPr lang="sv-SE" sz="1600" dirty="0"/>
              <a:t>Samarbete med andra kollegor och kunder framför allt. Naturligtvis att få inspiration. Exempelvis genom studiebesök, tidskrifter och samtal med andra.</a:t>
            </a:r>
          </a:p>
          <a:p>
            <a:pPr lvl="0"/>
            <a:r>
              <a:rPr lang="sv-SE" sz="1600" dirty="0"/>
              <a:t>Samarbete med andra.</a:t>
            </a:r>
          </a:p>
          <a:p>
            <a:pPr lvl="0"/>
            <a:r>
              <a:rPr lang="sv-SE" sz="1600" dirty="0"/>
              <a:t>Samarbete med kollegor. Men även öppen och förlåtande miljö.</a:t>
            </a:r>
          </a:p>
          <a:p>
            <a:pPr lvl="0"/>
            <a:r>
              <a:rPr lang="sv-SE" sz="1600" dirty="0"/>
              <a:t>Samarbete med människor, problemlösningar. gemensam kompetens, kvalité, omsorg i projekten, fester och socialt umgänge. Både på arbetet och privat.</a:t>
            </a:r>
          </a:p>
          <a:p>
            <a:pPr lvl="0"/>
            <a:r>
              <a:rPr lang="sv-SE" sz="1600" dirty="0"/>
              <a:t>Samarbete, diskussioner med andra och bäst praxis från andra företag.</a:t>
            </a:r>
          </a:p>
          <a:p>
            <a:pPr lvl="0"/>
            <a:r>
              <a:rPr lang="sv-SE" sz="1600" dirty="0"/>
              <a:t>Samarbetet med arbetskamrater.</a:t>
            </a:r>
          </a:p>
          <a:p>
            <a:pPr lvl="0"/>
            <a:r>
              <a:rPr lang="sv-SE" sz="1600" dirty="0"/>
              <a:t>Samarbetsklimatet.</a:t>
            </a:r>
          </a:p>
          <a:p>
            <a:endParaRPr lang="sv-SE" sz="1600" dirty="0"/>
          </a:p>
          <a:p>
            <a:pPr marL="0" indent="0">
              <a:buNone/>
            </a:pPr>
            <a:r>
              <a:rPr lang="sv-SE" dirty="0" smtClean="0"/>
              <a:t>					</a:t>
            </a:r>
            <a:endParaRPr lang="sv-SE" sz="1600" dirty="0"/>
          </a:p>
        </p:txBody>
      </p:sp>
    </p:spTree>
    <p:extLst>
      <p:ext uri="{BB962C8B-B14F-4D97-AF65-F5344CB8AC3E}">
        <p14:creationId xmlns:p14="http://schemas.microsoft.com/office/powerpoint/2010/main" val="20319943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500062"/>
            <a:ext cx="10515600" cy="1325563"/>
          </a:xfrm>
        </p:spPr>
        <p:txBody>
          <a:bodyPr/>
          <a:lstStyle/>
          <a:p>
            <a:endParaRPr lang="sv-SE"/>
          </a:p>
        </p:txBody>
      </p:sp>
      <p:sp>
        <p:nvSpPr>
          <p:cNvPr id="3" name="Platshållare för innehåll 2"/>
          <p:cNvSpPr>
            <a:spLocks noGrp="1"/>
          </p:cNvSpPr>
          <p:nvPr>
            <p:ph sz="half" idx="1"/>
          </p:nvPr>
        </p:nvSpPr>
        <p:spPr/>
        <p:txBody>
          <a:bodyPr>
            <a:normAutofit fontScale="77500" lnSpcReduction="20000"/>
          </a:bodyPr>
          <a:lstStyle/>
          <a:p>
            <a:pPr lvl="0"/>
            <a:r>
              <a:rPr lang="sv-SE" sz="2100" dirty="0"/>
              <a:t>Samlingsplatser, en god organisation och en variation av arbetsplatser.</a:t>
            </a:r>
          </a:p>
          <a:p>
            <a:pPr lvl="0"/>
            <a:r>
              <a:rPr lang="sv-SE" sz="2100" dirty="0" err="1"/>
              <a:t>Sammarbete</a:t>
            </a:r>
            <a:r>
              <a:rPr lang="sv-SE" sz="2100" dirty="0"/>
              <a:t> och diskussioner med andra.</a:t>
            </a:r>
          </a:p>
          <a:p>
            <a:pPr lvl="0"/>
            <a:r>
              <a:rPr lang="sv-SE" sz="2100" dirty="0" err="1"/>
              <a:t>Sammarbete</a:t>
            </a:r>
            <a:r>
              <a:rPr lang="sv-SE" sz="2100" dirty="0"/>
              <a:t> och stöd i att kunna utbyta tankar och idéer med varandra.</a:t>
            </a:r>
          </a:p>
          <a:p>
            <a:pPr lvl="0"/>
            <a:r>
              <a:rPr lang="sv-SE" sz="2100" dirty="0"/>
              <a:t>Samtal med andra. Det kan vara möten med kollegor eller andra människor. Yttre intryck, vilket man även kan få på kontoret. Men det är på internet i så fall.</a:t>
            </a:r>
          </a:p>
          <a:p>
            <a:pPr lvl="0"/>
            <a:r>
              <a:rPr lang="sv-SE" sz="2100" dirty="0"/>
              <a:t>Samverkan med andra och en närhet till naturen.</a:t>
            </a:r>
          </a:p>
          <a:p>
            <a:pPr lvl="0"/>
            <a:r>
              <a:rPr lang="sv-SE" sz="2100" dirty="0"/>
              <a:t>Själva arbetsuppgiften. I mitt fall, så får jag mina ärenden till mig. Vilket min kreativitet främjas av. Vad det är för typ av arbetsuppgift och värdering.</a:t>
            </a:r>
          </a:p>
          <a:p>
            <a:pPr lvl="0"/>
            <a:r>
              <a:rPr lang="sv-SE" sz="2100" dirty="0"/>
              <a:t>Själva projektet. Om det är tillräckligt stort, fritt, öppet och går ihop med mitt sätt att tänka på design.</a:t>
            </a:r>
          </a:p>
          <a:p>
            <a:pPr marL="0" indent="0">
              <a:buNone/>
            </a:pPr>
            <a:endParaRPr lang="sv-SE" dirty="0"/>
          </a:p>
        </p:txBody>
      </p:sp>
      <p:sp>
        <p:nvSpPr>
          <p:cNvPr id="4" name="Platshållare för innehåll 3"/>
          <p:cNvSpPr>
            <a:spLocks noGrp="1"/>
          </p:cNvSpPr>
          <p:nvPr>
            <p:ph sz="half" idx="2"/>
          </p:nvPr>
        </p:nvSpPr>
        <p:spPr>
          <a:xfrm>
            <a:off x="6172200" y="1825624"/>
            <a:ext cx="5181600" cy="5032375"/>
          </a:xfrm>
        </p:spPr>
        <p:txBody>
          <a:bodyPr>
            <a:normAutofit fontScale="77500" lnSpcReduction="20000"/>
          </a:bodyPr>
          <a:lstStyle/>
          <a:p>
            <a:pPr lvl="0"/>
            <a:r>
              <a:rPr lang="sv-SE" sz="2100" dirty="0"/>
              <a:t>Skapandet på jobbet. Att jobba i ett team.</a:t>
            </a:r>
          </a:p>
          <a:p>
            <a:pPr lvl="0"/>
            <a:r>
              <a:rPr lang="sv-SE" sz="2100" dirty="0"/>
              <a:t>Skulle säga kollegor, miljö och att jobba tillsammans med andra. Man ska kunna samarbeta i olika projekt.</a:t>
            </a:r>
          </a:p>
          <a:p>
            <a:pPr lvl="0"/>
            <a:r>
              <a:rPr lang="sv-SE" sz="2100" dirty="0"/>
              <a:t>Stimulerande och intressanta arbetsuppgifter.</a:t>
            </a:r>
          </a:p>
          <a:p>
            <a:pPr lvl="0"/>
            <a:r>
              <a:rPr lang="sv-SE" sz="2100" dirty="0"/>
              <a:t>Teamwork, ha kul på jobbet, bra chefer, raka besked, flextid, kunna jobba hemifrån och en hyfsat välorganiserad arbetsplats. Administrationen ska fungera bra och man ska kunna gå ut på ett fik och jobba.</a:t>
            </a:r>
          </a:p>
          <a:p>
            <a:pPr lvl="0"/>
            <a:r>
              <a:rPr lang="sv-SE" sz="2100" dirty="0"/>
              <a:t>Tid att vara kreativ.</a:t>
            </a:r>
          </a:p>
          <a:p>
            <a:pPr lvl="0"/>
            <a:r>
              <a:rPr lang="sv-SE" sz="2100" dirty="0"/>
              <a:t>Tid till att kunna bearbeta saker och samarbete med andra. Det behövs lämpliga lokaler att göra det i. Exempelvis referensbibliotek och studiebesök.</a:t>
            </a:r>
          </a:p>
          <a:p>
            <a:pPr lvl="0"/>
            <a:r>
              <a:rPr lang="sv-SE" sz="2100" dirty="0"/>
              <a:t>Tid till </a:t>
            </a:r>
            <a:r>
              <a:rPr lang="sv-SE" sz="2100" dirty="0" err="1"/>
              <a:t>eftertankte</a:t>
            </a:r>
            <a:r>
              <a:rPr lang="sv-SE" sz="2100" dirty="0"/>
              <a:t> och kunniga kollegor.</a:t>
            </a:r>
          </a:p>
          <a:p>
            <a:pPr lvl="0"/>
            <a:r>
              <a:rPr lang="sv-SE" sz="2100" dirty="0"/>
              <a:t>Tidspress, budget och frihet</a:t>
            </a:r>
            <a:r>
              <a:rPr lang="sv-SE" sz="2100" dirty="0" smtClean="0"/>
              <a:t>.</a:t>
            </a:r>
          </a:p>
          <a:p>
            <a:pPr lvl="0"/>
            <a:r>
              <a:rPr lang="sv-SE" sz="2000" dirty="0"/>
              <a:t>Tillgång till tystnad i ett eget rum. Förutsättningslösa samtal när man hör vad andra säger. Folk lägger sig gärna i med egna förslag.</a:t>
            </a:r>
          </a:p>
          <a:p>
            <a:pPr lvl="0"/>
            <a:r>
              <a:rPr lang="sv-SE" sz="2000" dirty="0"/>
              <a:t>Tillåtande miljö.</a:t>
            </a:r>
          </a:p>
          <a:p>
            <a:pPr lvl="5"/>
            <a:endParaRPr lang="sv-SE" sz="1100" dirty="0"/>
          </a:p>
          <a:p>
            <a:pPr marL="0" indent="0">
              <a:buNone/>
            </a:pPr>
            <a:r>
              <a:rPr lang="sv-SE" dirty="0" smtClean="0"/>
              <a:t>					</a:t>
            </a:r>
            <a:endParaRPr lang="sv-SE" dirty="0"/>
          </a:p>
        </p:txBody>
      </p:sp>
    </p:spTree>
    <p:extLst>
      <p:ext uri="{BB962C8B-B14F-4D97-AF65-F5344CB8AC3E}">
        <p14:creationId xmlns:p14="http://schemas.microsoft.com/office/powerpoint/2010/main" val="26029352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sz="half" idx="1"/>
          </p:nvPr>
        </p:nvSpPr>
        <p:spPr/>
        <p:txBody>
          <a:bodyPr>
            <a:normAutofit fontScale="92500" lnSpcReduction="20000"/>
          </a:bodyPr>
          <a:lstStyle/>
          <a:p>
            <a:pPr lvl="0"/>
            <a:r>
              <a:rPr lang="sv-SE" sz="1700" dirty="0"/>
              <a:t>Trevliga och kreativa kollegor. Men även en trevlig arbetsplats.</a:t>
            </a:r>
          </a:p>
          <a:p>
            <a:pPr lvl="0"/>
            <a:r>
              <a:rPr lang="sv-SE" sz="1700" dirty="0"/>
              <a:t>Tydliga uppdrag.</a:t>
            </a:r>
          </a:p>
          <a:p>
            <a:pPr lvl="0"/>
            <a:r>
              <a:rPr lang="sv-SE" sz="1700" dirty="0"/>
              <a:t>Utbyte med kollegor. Att titta på andras arbetsuppgifter på internetsajter för att komma på egna idéer som kan testas.</a:t>
            </a:r>
          </a:p>
          <a:p>
            <a:pPr lvl="0"/>
            <a:r>
              <a:rPr lang="sv-SE" sz="1700" dirty="0"/>
              <a:t>Utbytet med andra</a:t>
            </a:r>
            <a:r>
              <a:rPr lang="sv-SE" sz="1700" dirty="0" smtClean="0"/>
              <a:t>.</a:t>
            </a:r>
          </a:p>
          <a:p>
            <a:pPr lvl="0"/>
            <a:r>
              <a:rPr lang="sv-SE" sz="1700" dirty="0"/>
              <a:t>Utmaningar.</a:t>
            </a:r>
          </a:p>
          <a:p>
            <a:pPr lvl="0"/>
            <a:r>
              <a:rPr lang="sv-SE" sz="1700" dirty="0"/>
              <a:t>Utrymme och tid till att kunna utveckla sina idéer. Men även att det är trevliga miljöer för inspiration och för att kunna se saker i olika perspektiv. Att man kan jobba tillsammans med teamet.</a:t>
            </a:r>
          </a:p>
          <a:p>
            <a:pPr lvl="0"/>
            <a:r>
              <a:rPr lang="sv-SE" sz="1700" dirty="0"/>
              <a:t>Varierande arbetsuppgifter och tid för återhämtning.</a:t>
            </a:r>
          </a:p>
          <a:p>
            <a:pPr lvl="0"/>
            <a:r>
              <a:rPr lang="sv-SE" sz="1700" dirty="0"/>
              <a:t>Vart medarbetarna befinner sig. Influenserna man får och att man har lagom mycket att göra.</a:t>
            </a:r>
          </a:p>
          <a:p>
            <a:pPr lvl="0"/>
            <a:r>
              <a:rPr lang="sv-SE" sz="1700" dirty="0"/>
              <a:t>Vilka kundprojekt vi arbetar med, kundunderlaget och att ha fria händer med en kund.</a:t>
            </a:r>
          </a:p>
          <a:p>
            <a:pPr lvl="0"/>
            <a:endParaRPr lang="sv-SE" sz="1600" dirty="0"/>
          </a:p>
          <a:p>
            <a:pPr marL="0" indent="0">
              <a:buNone/>
            </a:pPr>
            <a:endParaRPr lang="sv-SE" dirty="0"/>
          </a:p>
        </p:txBody>
      </p:sp>
      <p:sp>
        <p:nvSpPr>
          <p:cNvPr id="4" name="Platshållare för innehåll 3"/>
          <p:cNvSpPr>
            <a:spLocks noGrp="1"/>
          </p:cNvSpPr>
          <p:nvPr>
            <p:ph sz="half" idx="2"/>
          </p:nvPr>
        </p:nvSpPr>
        <p:spPr/>
        <p:txBody>
          <a:bodyPr>
            <a:normAutofit fontScale="92500" lnSpcReduction="20000"/>
          </a:bodyPr>
          <a:lstStyle/>
          <a:p>
            <a:pPr lvl="0"/>
            <a:r>
              <a:rPr lang="sv-SE" sz="1600" dirty="0"/>
              <a:t>Välorganiserad miljö och att ha mycket tid på sig när man arbetar.</a:t>
            </a:r>
          </a:p>
          <a:p>
            <a:pPr lvl="0"/>
            <a:r>
              <a:rPr lang="sv-SE" sz="1600" dirty="0"/>
              <a:t>Yrkesrollen i sig främjar kreativitet. Det är variationen. Man måste hela tiden tänka och vara beredd på att ta fram nya lösningar.</a:t>
            </a:r>
          </a:p>
          <a:p>
            <a:pPr lvl="0"/>
            <a:r>
              <a:rPr lang="sv-SE" sz="1600" dirty="0"/>
              <a:t>Öppen dialog och öppna dörrar. Alla ska våga säga vad de tycker och tänker. Ingen idé är en dum idé.</a:t>
            </a:r>
          </a:p>
          <a:p>
            <a:pPr lvl="0"/>
            <a:r>
              <a:rPr lang="sv-SE" sz="1600" dirty="0"/>
              <a:t>Öppen dialog, spännande projekt och kloka arbetskollegor.</a:t>
            </a:r>
          </a:p>
          <a:p>
            <a:pPr lvl="0"/>
            <a:r>
              <a:rPr lang="sv-SE" sz="1600" dirty="0"/>
              <a:t>Öppen prestigelöshet och en härlig gruppdynamik.</a:t>
            </a:r>
          </a:p>
          <a:p>
            <a:pPr marL="0" indent="0">
              <a:buNone/>
            </a:pPr>
            <a:r>
              <a:rPr lang="sv-SE" sz="1600" dirty="0"/>
              <a:t> </a:t>
            </a:r>
          </a:p>
          <a:p>
            <a:pPr marL="0" indent="0">
              <a:buNone/>
            </a:pPr>
            <a:endParaRPr lang="sv-SE" sz="1600" dirty="0"/>
          </a:p>
        </p:txBody>
      </p:sp>
    </p:spTree>
    <p:extLst>
      <p:ext uri="{BB962C8B-B14F-4D97-AF65-F5344CB8AC3E}">
        <p14:creationId xmlns:p14="http://schemas.microsoft.com/office/powerpoint/2010/main" val="10391405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067566979"/>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241689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sz="2700" b="1" smtClean="0"/>
              <a:t>17) Beskriv </a:t>
            </a:r>
            <a:r>
              <a:rPr lang="sv-SE" sz="2700" b="1" dirty="0"/>
              <a:t>vad som hämmar din kreativitet på kontoret? </a:t>
            </a:r>
            <a:r>
              <a:rPr lang="sv-SE" sz="2700" dirty="0"/>
              <a:t/>
            </a:r>
            <a:br>
              <a:rPr lang="sv-SE" sz="2700" dirty="0"/>
            </a:br>
            <a:r>
              <a:rPr lang="sv-SE" dirty="0"/>
              <a:t> </a:t>
            </a:r>
            <a:br>
              <a:rPr lang="sv-SE" dirty="0"/>
            </a:br>
            <a:endParaRPr lang="sv-SE" dirty="0"/>
          </a:p>
        </p:txBody>
      </p:sp>
      <p:sp>
        <p:nvSpPr>
          <p:cNvPr id="3" name="Platshållare för innehåll 2"/>
          <p:cNvSpPr>
            <a:spLocks noGrp="1"/>
          </p:cNvSpPr>
          <p:nvPr>
            <p:ph sz="half" idx="1"/>
          </p:nvPr>
        </p:nvSpPr>
        <p:spPr/>
        <p:txBody>
          <a:bodyPr>
            <a:noAutofit/>
          </a:bodyPr>
          <a:lstStyle/>
          <a:p>
            <a:pPr lvl="0"/>
            <a:r>
              <a:rPr lang="sv-SE" sz="1600" dirty="0"/>
              <a:t>Administration som tar mycket tid och tidsbrist.</a:t>
            </a:r>
          </a:p>
          <a:p>
            <a:pPr lvl="0"/>
            <a:r>
              <a:rPr lang="sv-SE" sz="1600" dirty="0"/>
              <a:t>Administrativt arbete, dispyter och vantrivsel.</a:t>
            </a:r>
          </a:p>
          <a:p>
            <a:pPr lvl="0"/>
            <a:r>
              <a:rPr lang="sv-SE" sz="1600" dirty="0"/>
              <a:t>Alldeles för tung stress.</a:t>
            </a:r>
          </a:p>
          <a:p>
            <a:pPr lvl="0"/>
            <a:r>
              <a:rPr lang="sv-SE" sz="1600" dirty="0"/>
              <a:t>Att arbeta med kollegor som man inte kommer överens med.</a:t>
            </a:r>
          </a:p>
          <a:p>
            <a:pPr lvl="0"/>
            <a:r>
              <a:rPr lang="sv-SE" sz="1600" dirty="0"/>
              <a:t>Att arbetsplatsen är otillåten och inte uppmuntrar till </a:t>
            </a:r>
            <a:r>
              <a:rPr lang="sv-SE" sz="1600" dirty="0" err="1"/>
              <a:t>kreativiteter</a:t>
            </a:r>
            <a:r>
              <a:rPr lang="sv-SE" sz="1600" dirty="0"/>
              <a:t>. Press och tidsbrist hämmar också.</a:t>
            </a:r>
          </a:p>
          <a:p>
            <a:pPr lvl="0"/>
            <a:r>
              <a:rPr lang="sv-SE" sz="1600" dirty="0"/>
              <a:t>Att bli avbruten.</a:t>
            </a:r>
          </a:p>
          <a:p>
            <a:pPr lvl="0"/>
            <a:r>
              <a:rPr lang="sv-SE" sz="1600" dirty="0"/>
              <a:t>Att det blir för snäva ramar inom projektet.</a:t>
            </a:r>
          </a:p>
          <a:p>
            <a:pPr lvl="0"/>
            <a:r>
              <a:rPr lang="sv-SE" sz="1600" dirty="0"/>
              <a:t>Att det blir väldigt bullrigt när vi har oordning.</a:t>
            </a:r>
          </a:p>
          <a:p>
            <a:pPr lvl="0"/>
            <a:r>
              <a:rPr lang="sv-SE" sz="1600" dirty="0"/>
              <a:t>Att det är en otydlig ansvarsfördelning. Bullriga miljöer är inte bra heller. Om man sitter bredvid personer som pratar mycket i telefon och man blir avbruten är också jobbigt.</a:t>
            </a:r>
          </a:p>
          <a:p>
            <a:pPr lvl="0"/>
            <a:r>
              <a:rPr lang="sv-SE" sz="1600" dirty="0"/>
              <a:t>Att någon stör mig</a:t>
            </a:r>
            <a:r>
              <a:rPr lang="sv-SE" sz="1600" dirty="0" smtClean="0"/>
              <a:t>.</a:t>
            </a:r>
            <a:endParaRPr lang="sv-SE" sz="1600" dirty="0"/>
          </a:p>
        </p:txBody>
      </p:sp>
      <p:sp>
        <p:nvSpPr>
          <p:cNvPr id="4" name="Platshållare för innehåll 3"/>
          <p:cNvSpPr>
            <a:spLocks noGrp="1"/>
          </p:cNvSpPr>
          <p:nvPr>
            <p:ph sz="half" idx="2"/>
          </p:nvPr>
        </p:nvSpPr>
        <p:spPr>
          <a:xfrm>
            <a:off x="6172200" y="1825624"/>
            <a:ext cx="5181600" cy="4852967"/>
          </a:xfrm>
        </p:spPr>
        <p:txBody>
          <a:bodyPr>
            <a:normAutofit fontScale="70000" lnSpcReduction="20000"/>
          </a:bodyPr>
          <a:lstStyle/>
          <a:p>
            <a:pPr lvl="0"/>
            <a:r>
              <a:rPr lang="sv-SE" sz="2300" dirty="0"/>
              <a:t>Att det är rörigt, stökigt, om man har för mycket att göra eller om man har en hög arbetsbelastning.</a:t>
            </a:r>
          </a:p>
          <a:p>
            <a:pPr lvl="0"/>
            <a:r>
              <a:rPr lang="sv-SE" sz="2300" dirty="0"/>
              <a:t>Att inte få arbetsro.</a:t>
            </a:r>
          </a:p>
          <a:p>
            <a:pPr lvl="0"/>
            <a:r>
              <a:rPr lang="sv-SE" sz="2300" dirty="0"/>
              <a:t>Att inte få fria tyglar, jobba inom en viss ram och stress.</a:t>
            </a:r>
          </a:p>
          <a:p>
            <a:pPr lvl="0"/>
            <a:r>
              <a:rPr lang="sv-SE" sz="2300" dirty="0"/>
              <a:t>Att inte ha möjlighet till en lugn miljö.</a:t>
            </a:r>
          </a:p>
          <a:p>
            <a:pPr lvl="0"/>
            <a:r>
              <a:rPr lang="sv-SE" sz="2300" dirty="0"/>
              <a:t>Att jobba med inkompetenta kollegor och med personer som har dålig förståelse för projektet.</a:t>
            </a:r>
          </a:p>
          <a:p>
            <a:pPr lvl="0"/>
            <a:r>
              <a:rPr lang="sv-SE" sz="2300" dirty="0"/>
              <a:t>Att kontoret är fult. Det vill säga fult inrett. En hög ljudvolym, att ljud studsar runt när folk pratar och att man inte kan prata i samma rum utan att man störs av det. Det gäller dock inte musik. Musik kan spelas högt.</a:t>
            </a:r>
          </a:p>
          <a:p>
            <a:pPr lvl="0"/>
            <a:r>
              <a:rPr lang="sv-SE" sz="2300" dirty="0"/>
              <a:t>Att kunna prestera just på jobbet kan vara en stressfaktor.</a:t>
            </a:r>
          </a:p>
          <a:p>
            <a:pPr lvl="0"/>
            <a:r>
              <a:rPr lang="sv-SE" sz="2300" dirty="0"/>
              <a:t>Att man har för hög arbetsbörda och för stor e-mailvolym.</a:t>
            </a:r>
          </a:p>
          <a:p>
            <a:pPr lvl="0"/>
            <a:r>
              <a:rPr lang="sv-SE" sz="2300" dirty="0"/>
              <a:t>Att man inte har fria tyglar och att det är strikt. Men även stökig miljö och en strikt budget</a:t>
            </a:r>
            <a:r>
              <a:rPr lang="sv-SE" sz="2300" dirty="0" smtClean="0"/>
              <a:t>.</a:t>
            </a:r>
          </a:p>
          <a:p>
            <a:pPr marL="3657600" lvl="8" indent="0">
              <a:buNone/>
            </a:pPr>
            <a:r>
              <a:rPr lang="sv-SE" sz="1300" dirty="0"/>
              <a:t>	</a:t>
            </a:r>
          </a:p>
          <a:p>
            <a:pPr marL="0" indent="0">
              <a:buNone/>
            </a:pPr>
            <a:r>
              <a:rPr lang="sv-SE" dirty="0" smtClean="0"/>
              <a:t>					</a:t>
            </a:r>
            <a:endParaRPr lang="sv-SE" dirty="0"/>
          </a:p>
        </p:txBody>
      </p:sp>
    </p:spTree>
    <p:extLst>
      <p:ext uri="{BB962C8B-B14F-4D97-AF65-F5344CB8AC3E}">
        <p14:creationId xmlns:p14="http://schemas.microsoft.com/office/powerpoint/2010/main" val="41833599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sz="half" idx="1"/>
          </p:nvPr>
        </p:nvSpPr>
        <p:spPr/>
        <p:txBody>
          <a:bodyPr>
            <a:normAutofit fontScale="92500" lnSpcReduction="20000"/>
          </a:bodyPr>
          <a:lstStyle/>
          <a:p>
            <a:pPr lvl="0"/>
            <a:r>
              <a:rPr lang="sv-SE" sz="1700" dirty="0"/>
              <a:t>Att ryckas mellan olika projekt och när man har planeringsproblem. Dåligt ljud, klimat och miljö. Men även buller eller om det är för varmt eller för kallt.</a:t>
            </a:r>
          </a:p>
          <a:p>
            <a:pPr lvl="0"/>
            <a:r>
              <a:rPr lang="sv-SE" sz="1700" dirty="0"/>
              <a:t>Att sitta i ett öppet landskap fungerar inte för mig. Det innebär problematik för mig. Vi sitter alla helt öppet utan fasta platser.</a:t>
            </a:r>
          </a:p>
          <a:p>
            <a:pPr lvl="0"/>
            <a:r>
              <a:rPr lang="sv-SE" sz="1700" dirty="0"/>
              <a:t>Att vara översållad med arbete</a:t>
            </a:r>
            <a:r>
              <a:rPr lang="sv-SE" sz="1700" dirty="0" smtClean="0"/>
              <a:t>.</a:t>
            </a:r>
          </a:p>
          <a:p>
            <a:pPr lvl="0"/>
            <a:r>
              <a:rPr lang="sv-SE" sz="1800" dirty="0"/>
              <a:t>Begränsningar ifrån chefen och ledningen. Att man inte får tillräckligt med respons och feedback. Men även att man saknar stöd ifrån ledningen att kunna laborera fritt.</a:t>
            </a:r>
          </a:p>
          <a:p>
            <a:pPr lvl="0"/>
            <a:r>
              <a:rPr lang="sv-SE" sz="1800" dirty="0"/>
              <a:t>Bli störd hela tiden, stress och att ha ont om tid.</a:t>
            </a:r>
          </a:p>
          <a:p>
            <a:pPr lvl="0"/>
            <a:r>
              <a:rPr lang="sv-SE" sz="1800" dirty="0"/>
              <a:t>Brist på pengar i verksamheten.</a:t>
            </a:r>
          </a:p>
          <a:p>
            <a:pPr lvl="0"/>
            <a:r>
              <a:rPr lang="sv-SE" sz="1800" dirty="0"/>
              <a:t>Det som hämmar mig är stress, hög ljudnivå och om det händer en massa saker runt mig. Men det kan även vara bra.</a:t>
            </a:r>
          </a:p>
          <a:p>
            <a:pPr lvl="0"/>
            <a:r>
              <a:rPr lang="sv-SE" sz="1800" dirty="0"/>
              <a:t>Det är en negativ stress och tråkig miljö.</a:t>
            </a:r>
          </a:p>
          <a:p>
            <a:pPr lvl="0"/>
            <a:endParaRPr lang="sv-SE" sz="1700" dirty="0"/>
          </a:p>
          <a:p>
            <a:pPr marL="0" indent="0">
              <a:buNone/>
            </a:pPr>
            <a:endParaRPr lang="sv-SE" sz="1700" dirty="0"/>
          </a:p>
          <a:p>
            <a:endParaRPr lang="sv-SE" dirty="0"/>
          </a:p>
        </p:txBody>
      </p:sp>
      <p:sp>
        <p:nvSpPr>
          <p:cNvPr id="4" name="Platshållare för innehåll 3"/>
          <p:cNvSpPr>
            <a:spLocks noGrp="1"/>
          </p:cNvSpPr>
          <p:nvPr>
            <p:ph sz="half" idx="2"/>
          </p:nvPr>
        </p:nvSpPr>
        <p:spPr/>
        <p:txBody>
          <a:bodyPr>
            <a:normAutofit fontScale="92500" lnSpcReduction="20000"/>
          </a:bodyPr>
          <a:lstStyle/>
          <a:p>
            <a:pPr lvl="0"/>
            <a:r>
              <a:rPr lang="sv-SE" sz="1700" dirty="0"/>
              <a:t>Brist på projektrum. Om man bara arbetar i öppna landskap, så vill man inte väsnas för mycket. Man måste alltid ha tillgång till egna rum och ytor.</a:t>
            </a:r>
          </a:p>
          <a:p>
            <a:pPr lvl="0"/>
            <a:r>
              <a:rPr lang="sv-SE" sz="1700" dirty="0"/>
              <a:t>Budgeten.</a:t>
            </a:r>
          </a:p>
          <a:p>
            <a:pPr lvl="0"/>
            <a:r>
              <a:rPr lang="sv-SE" sz="1700" dirty="0"/>
              <a:t>Buller, stress och ständigt lika och återkommande arbetsuppgifter.</a:t>
            </a:r>
          </a:p>
          <a:p>
            <a:pPr lvl="0"/>
            <a:r>
              <a:rPr lang="sv-SE" sz="1700" dirty="0"/>
              <a:t>Bullrig, orolig och snackig miljö. När folk pratar högt och inte tar hänsyn.</a:t>
            </a:r>
          </a:p>
          <a:p>
            <a:pPr lvl="0"/>
            <a:r>
              <a:rPr lang="sv-SE" sz="1700" dirty="0"/>
              <a:t>Byråkrati.</a:t>
            </a:r>
          </a:p>
          <a:p>
            <a:pPr lvl="0"/>
            <a:r>
              <a:rPr lang="sv-SE" sz="1700" dirty="0"/>
              <a:t>Checklistor</a:t>
            </a:r>
            <a:r>
              <a:rPr lang="sv-SE" sz="1700" dirty="0" smtClean="0"/>
              <a:t>.</a:t>
            </a:r>
          </a:p>
          <a:p>
            <a:pPr lvl="0"/>
            <a:r>
              <a:rPr lang="sv-SE" sz="1800" dirty="0"/>
              <a:t>Det kan vara så att man hämmas av medarbetarna om det är dålig stämning.</a:t>
            </a:r>
          </a:p>
          <a:p>
            <a:pPr lvl="0"/>
            <a:r>
              <a:rPr lang="sv-SE" sz="1800" dirty="0"/>
              <a:t>Det skulle vara om jag blev instängd i ett trångt mörkt rum i en källare där ingen kan hitta mig. Man måste ha kontakt med andra kollegor för att kunna bolla idéer</a:t>
            </a:r>
            <a:r>
              <a:rPr lang="sv-SE" sz="1800" dirty="0" smtClean="0"/>
              <a:t>.</a:t>
            </a:r>
            <a:endParaRPr lang="sv-SE" sz="1800" dirty="0"/>
          </a:p>
          <a:p>
            <a:pPr lvl="0"/>
            <a:endParaRPr lang="sv-SE" sz="1700" dirty="0"/>
          </a:p>
          <a:p>
            <a:pPr marL="0" indent="0">
              <a:buNone/>
            </a:pPr>
            <a:endParaRPr lang="sv-SE" dirty="0"/>
          </a:p>
        </p:txBody>
      </p:sp>
    </p:spTree>
    <p:extLst>
      <p:ext uri="{BB962C8B-B14F-4D97-AF65-F5344CB8AC3E}">
        <p14:creationId xmlns:p14="http://schemas.microsoft.com/office/powerpoint/2010/main" val="3113758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sz="half" idx="1"/>
          </p:nvPr>
        </p:nvSpPr>
        <p:spPr/>
        <p:txBody>
          <a:bodyPr>
            <a:normAutofit fontScale="55000" lnSpcReduction="20000"/>
          </a:bodyPr>
          <a:lstStyle/>
          <a:p>
            <a:pPr lvl="0"/>
            <a:r>
              <a:rPr lang="sv-SE" sz="2900" dirty="0"/>
              <a:t>Det är hämmande med stel kontorsmiljö. Man kan även bli hämmad av att det är rörigt och ostädat.</a:t>
            </a:r>
          </a:p>
          <a:p>
            <a:pPr lvl="0"/>
            <a:r>
              <a:rPr lang="sv-SE" sz="2900" dirty="0"/>
              <a:t>Det är olika former av störningsmoment.</a:t>
            </a:r>
          </a:p>
          <a:p>
            <a:pPr lvl="0"/>
            <a:r>
              <a:rPr lang="sv-SE" sz="2900" dirty="0"/>
              <a:t>Dålig framförhållning, bullrig miljö och icke-stimulerande arbetsuppgifter.</a:t>
            </a:r>
          </a:p>
          <a:p>
            <a:pPr lvl="0"/>
            <a:r>
              <a:rPr lang="sv-SE" sz="2900" dirty="0"/>
              <a:t>Dålig information, dåliga förberedelser, tidspress, sjukdomar och stökighet.</a:t>
            </a:r>
          </a:p>
          <a:p>
            <a:pPr lvl="0"/>
            <a:r>
              <a:rPr lang="sv-SE" sz="2900" dirty="0"/>
              <a:t>Dålig kommunikation.</a:t>
            </a:r>
          </a:p>
          <a:p>
            <a:pPr lvl="0"/>
            <a:r>
              <a:rPr lang="sv-SE" sz="2900" dirty="0"/>
              <a:t>Dålig miljö och när folk sitter i bås och är avskärmade.</a:t>
            </a:r>
          </a:p>
          <a:p>
            <a:pPr lvl="0"/>
            <a:r>
              <a:rPr lang="sv-SE" sz="2900" dirty="0"/>
              <a:t>Dålig psykosocial miljö, dåliga chefer och dåliga villkor.</a:t>
            </a:r>
          </a:p>
          <a:p>
            <a:pPr lvl="0"/>
            <a:r>
              <a:rPr lang="sv-SE" sz="2900" dirty="0"/>
              <a:t>Dålig stämning och för mycket jobb.</a:t>
            </a:r>
          </a:p>
          <a:p>
            <a:pPr lvl="0"/>
            <a:r>
              <a:rPr lang="sv-SE" sz="2900" dirty="0"/>
              <a:t>Dålig stämning och negativ stress.</a:t>
            </a:r>
          </a:p>
          <a:p>
            <a:pPr lvl="0"/>
            <a:r>
              <a:rPr lang="sv-SE" sz="2900" dirty="0"/>
              <a:t>Dålig stämning och rörig miljö.</a:t>
            </a:r>
          </a:p>
          <a:p>
            <a:pPr lvl="0"/>
            <a:r>
              <a:rPr lang="sv-SE" sz="2900" dirty="0"/>
              <a:t>Dålig stämning på jobbet.</a:t>
            </a:r>
          </a:p>
          <a:p>
            <a:pPr lvl="0"/>
            <a:r>
              <a:rPr lang="sv-SE" sz="2900" dirty="0"/>
              <a:t>Dålig stämning.</a:t>
            </a:r>
          </a:p>
          <a:p>
            <a:pPr marL="0" indent="0">
              <a:buNone/>
            </a:pPr>
            <a:endParaRPr lang="sv-SE" dirty="0"/>
          </a:p>
        </p:txBody>
      </p:sp>
      <p:sp>
        <p:nvSpPr>
          <p:cNvPr id="4" name="Platshållare för innehåll 3"/>
          <p:cNvSpPr>
            <a:spLocks noGrp="1"/>
          </p:cNvSpPr>
          <p:nvPr>
            <p:ph sz="half" idx="2"/>
          </p:nvPr>
        </p:nvSpPr>
        <p:spPr/>
        <p:txBody>
          <a:bodyPr>
            <a:normAutofit fontScale="55000" lnSpcReduction="20000"/>
          </a:bodyPr>
          <a:lstStyle/>
          <a:p>
            <a:pPr lvl="0"/>
            <a:r>
              <a:rPr lang="sv-SE" dirty="0"/>
              <a:t>Dålig tidsplanering.</a:t>
            </a:r>
          </a:p>
          <a:p>
            <a:pPr lvl="0"/>
            <a:r>
              <a:rPr lang="sv-SE" dirty="0"/>
              <a:t>Dålig tillgång till nätverk att koppla upp sig och störande ljud.</a:t>
            </a:r>
          </a:p>
          <a:p>
            <a:pPr lvl="0"/>
            <a:r>
              <a:rPr lang="sv-SE" dirty="0"/>
              <a:t>Dåliga processer, dålig gruppdynamik och stress.</a:t>
            </a:r>
          </a:p>
          <a:p>
            <a:pPr lvl="0"/>
            <a:r>
              <a:rPr lang="sv-SE" dirty="0"/>
              <a:t>Dåligt fysisk miljö och dåligt samarbetsklimat.</a:t>
            </a:r>
          </a:p>
          <a:p>
            <a:pPr lvl="0"/>
            <a:r>
              <a:rPr lang="sv-SE" dirty="0"/>
              <a:t>Ekonomiska besparingar, dålig feedback från chefen och den allmänna stämningen.</a:t>
            </a:r>
          </a:p>
          <a:p>
            <a:pPr lvl="0"/>
            <a:r>
              <a:rPr lang="sv-SE" dirty="0"/>
              <a:t>Frustration och stress.</a:t>
            </a:r>
          </a:p>
          <a:p>
            <a:pPr lvl="0"/>
            <a:r>
              <a:rPr lang="sv-SE" dirty="0"/>
              <a:t>För hög ljudnivå och att det inte finns tillräckligt med mötesrum.</a:t>
            </a:r>
          </a:p>
          <a:p>
            <a:pPr lvl="0"/>
            <a:r>
              <a:rPr lang="sv-SE" dirty="0"/>
              <a:t>För hög ljudnivå och stök.</a:t>
            </a:r>
          </a:p>
          <a:p>
            <a:pPr lvl="0"/>
            <a:r>
              <a:rPr lang="sv-SE" dirty="0"/>
              <a:t>För hög stress. Att man har för många bollar i luften. Då får man för mycket att tänka på. Man har inte alltid tid till att tänka efter på varje enskilt projekt.</a:t>
            </a:r>
          </a:p>
          <a:p>
            <a:pPr lvl="0"/>
            <a:r>
              <a:rPr lang="sv-SE" dirty="0"/>
              <a:t>För lite tid.</a:t>
            </a:r>
          </a:p>
          <a:p>
            <a:pPr marL="0" indent="0">
              <a:buNone/>
            </a:pPr>
            <a:endParaRPr lang="sv-SE" dirty="0"/>
          </a:p>
        </p:txBody>
      </p:sp>
    </p:spTree>
    <p:extLst>
      <p:ext uri="{BB962C8B-B14F-4D97-AF65-F5344CB8AC3E}">
        <p14:creationId xmlns:p14="http://schemas.microsoft.com/office/powerpoint/2010/main" val="22697535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sz="half" idx="1"/>
          </p:nvPr>
        </p:nvSpPr>
        <p:spPr/>
        <p:txBody>
          <a:bodyPr>
            <a:normAutofit lnSpcReduction="10000"/>
          </a:bodyPr>
          <a:lstStyle/>
          <a:p>
            <a:pPr lvl="0"/>
            <a:r>
              <a:rPr lang="sv-SE" sz="1600" dirty="0"/>
              <a:t>För mycket jobb och felaktiga arbetsuppgifter. Det leder ofta till stress.</a:t>
            </a:r>
          </a:p>
          <a:p>
            <a:pPr lvl="0"/>
            <a:r>
              <a:rPr lang="sv-SE" sz="1600" dirty="0"/>
              <a:t>För mycket ljud när man jobbar i öppet landskap, otydliga instruktioner, otydlig leding och löner som inte motsvarar ens kompetens och erfarenhet.</a:t>
            </a:r>
          </a:p>
          <a:p>
            <a:pPr lvl="0"/>
            <a:r>
              <a:rPr lang="sv-SE" sz="1600" dirty="0"/>
              <a:t>För mycket prat om ekonomi och att spara in på resor.</a:t>
            </a:r>
          </a:p>
          <a:p>
            <a:pPr lvl="0"/>
            <a:r>
              <a:rPr lang="sv-SE" sz="1600" dirty="0"/>
              <a:t>För mycket rutinarbete.</a:t>
            </a:r>
          </a:p>
          <a:p>
            <a:pPr lvl="0"/>
            <a:r>
              <a:rPr lang="sv-SE" sz="1600" dirty="0"/>
              <a:t>För snäva riktlinjer och om det är en för begränsad budget.</a:t>
            </a:r>
          </a:p>
          <a:p>
            <a:pPr lvl="0"/>
            <a:r>
              <a:rPr lang="sv-SE" sz="1600" dirty="0"/>
              <a:t>För stor styrning och ett icke-förtroende</a:t>
            </a:r>
            <a:r>
              <a:rPr lang="sv-SE" sz="1600" dirty="0" smtClean="0"/>
              <a:t>.</a:t>
            </a:r>
          </a:p>
          <a:p>
            <a:pPr lvl="0"/>
            <a:r>
              <a:rPr lang="sv-SE" sz="1600" dirty="0"/>
              <a:t>För stökigt.</a:t>
            </a:r>
          </a:p>
          <a:p>
            <a:pPr lvl="0"/>
            <a:r>
              <a:rPr lang="sv-SE" sz="1600" dirty="0" err="1"/>
              <a:t>Förstyrda</a:t>
            </a:r>
            <a:r>
              <a:rPr lang="sv-SE" sz="1600" dirty="0"/>
              <a:t> projekt från början. Att det inte finns tillräckligt med tid.</a:t>
            </a:r>
          </a:p>
          <a:p>
            <a:pPr lvl="0"/>
            <a:r>
              <a:rPr lang="sv-SE" sz="1600" dirty="0"/>
              <a:t>Förutfattade meningar, hämmande inställning så man inte får utlopp för sina idéer och att man, av tvång, blir styrd mot något som man inte tycker är bra.</a:t>
            </a:r>
          </a:p>
          <a:p>
            <a:pPr marL="0" lvl="0" indent="0">
              <a:buNone/>
            </a:pPr>
            <a:endParaRPr lang="sv-SE" sz="1600" dirty="0"/>
          </a:p>
          <a:p>
            <a:pPr marL="0" indent="0">
              <a:buNone/>
            </a:pPr>
            <a:endParaRPr lang="sv-SE" sz="1600" dirty="0"/>
          </a:p>
        </p:txBody>
      </p:sp>
      <p:sp>
        <p:nvSpPr>
          <p:cNvPr id="4" name="Platshållare för innehåll 3"/>
          <p:cNvSpPr>
            <a:spLocks noGrp="1"/>
          </p:cNvSpPr>
          <p:nvPr>
            <p:ph sz="half" idx="2"/>
          </p:nvPr>
        </p:nvSpPr>
        <p:spPr/>
        <p:txBody>
          <a:bodyPr>
            <a:normAutofit lnSpcReduction="10000"/>
          </a:bodyPr>
          <a:lstStyle/>
          <a:p>
            <a:pPr lvl="0"/>
            <a:r>
              <a:rPr lang="sv-SE" sz="1600" dirty="0"/>
              <a:t>Gnäll och negativa vibbar.</a:t>
            </a:r>
          </a:p>
          <a:p>
            <a:pPr lvl="0"/>
            <a:r>
              <a:rPr lang="sv-SE" sz="1600" dirty="0"/>
              <a:t>Hierarki och stelbenthet.</a:t>
            </a:r>
          </a:p>
          <a:p>
            <a:pPr lvl="0"/>
            <a:r>
              <a:rPr lang="sv-SE" sz="1600" dirty="0"/>
              <a:t>Hierarki.</a:t>
            </a:r>
          </a:p>
          <a:p>
            <a:pPr lvl="0"/>
            <a:r>
              <a:rPr lang="sv-SE" sz="1600" dirty="0"/>
              <a:t>Hög arbetsbelastning.</a:t>
            </a:r>
          </a:p>
          <a:p>
            <a:pPr lvl="0"/>
            <a:r>
              <a:rPr lang="sv-SE" sz="1600" dirty="0"/>
              <a:t>Hög ljudnivå och att det är stökigt.</a:t>
            </a:r>
          </a:p>
          <a:p>
            <a:pPr lvl="0"/>
            <a:r>
              <a:rPr lang="sv-SE" sz="1600" dirty="0"/>
              <a:t>Hög ljudnivå och om det är stökigt på arbetsplatsen.</a:t>
            </a:r>
          </a:p>
          <a:p>
            <a:pPr lvl="0"/>
            <a:r>
              <a:rPr lang="sv-SE" sz="1600" dirty="0"/>
              <a:t>Hög ljudnivå och stökiga lokaler.</a:t>
            </a:r>
          </a:p>
          <a:p>
            <a:pPr lvl="0"/>
            <a:r>
              <a:rPr lang="sv-SE" sz="1600" dirty="0"/>
              <a:t>Hög ljudnivå, långvarig stress och för långa arbetsdagar.</a:t>
            </a:r>
          </a:p>
          <a:p>
            <a:pPr lvl="0"/>
            <a:r>
              <a:rPr lang="sv-SE" sz="1600" dirty="0"/>
              <a:t>Hög ljudnivå, ostrukturerade projektarbeten och stressade och irriterade kollegor.</a:t>
            </a:r>
          </a:p>
          <a:p>
            <a:pPr lvl="0"/>
            <a:r>
              <a:rPr lang="sv-SE" sz="1600" dirty="0"/>
              <a:t>Hög ljudnivå, stress, hög arbetsbelastning och dålig kommunikation.</a:t>
            </a:r>
          </a:p>
          <a:p>
            <a:pPr lvl="0"/>
            <a:r>
              <a:rPr lang="sv-SE" sz="1600" dirty="0"/>
              <a:t>Hög ljudnivå.</a:t>
            </a:r>
          </a:p>
          <a:p>
            <a:pPr marL="0" indent="0">
              <a:buNone/>
            </a:pPr>
            <a:endParaRPr lang="sv-SE" sz="1600" dirty="0"/>
          </a:p>
        </p:txBody>
      </p:sp>
    </p:spTree>
    <p:extLst>
      <p:ext uri="{BB962C8B-B14F-4D97-AF65-F5344CB8AC3E}">
        <p14:creationId xmlns:p14="http://schemas.microsoft.com/office/powerpoint/2010/main" val="32588528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sz="half" idx="1"/>
          </p:nvPr>
        </p:nvSpPr>
        <p:spPr/>
        <p:txBody>
          <a:bodyPr>
            <a:normAutofit fontScale="92500" lnSpcReduction="20000"/>
          </a:bodyPr>
          <a:lstStyle/>
          <a:p>
            <a:pPr lvl="0"/>
            <a:r>
              <a:rPr lang="sv-SE" sz="1900" dirty="0"/>
              <a:t>Hög ljudvolym, ärenden som kommer in osorterat, för mycket att göra, att man inte hinner ta rast och negativ inställning till nya idéer.</a:t>
            </a:r>
          </a:p>
          <a:p>
            <a:pPr lvl="0"/>
            <a:r>
              <a:rPr lang="sv-SE" sz="1900" dirty="0"/>
              <a:t>Högljutt, distorsion och tidspress.</a:t>
            </a:r>
          </a:p>
          <a:p>
            <a:pPr lvl="0"/>
            <a:r>
              <a:rPr lang="sv-SE" sz="1900" dirty="0"/>
              <a:t>Högt ljud och samarbetsproblem.</a:t>
            </a:r>
          </a:p>
          <a:p>
            <a:pPr lvl="0"/>
            <a:r>
              <a:rPr lang="sv-SE" sz="1900" dirty="0"/>
              <a:t>Högt ljud, mörkt och dåliga bord och stolar.</a:t>
            </a:r>
          </a:p>
          <a:p>
            <a:pPr lvl="0"/>
            <a:r>
              <a:rPr lang="sv-SE" sz="1900" dirty="0"/>
              <a:t>Högt ljud, stress och telefonsignaler.</a:t>
            </a:r>
          </a:p>
          <a:p>
            <a:pPr lvl="0"/>
            <a:r>
              <a:rPr lang="sv-SE" sz="1900" dirty="0"/>
              <a:t>Högt ljud.</a:t>
            </a:r>
          </a:p>
          <a:p>
            <a:pPr lvl="0"/>
            <a:r>
              <a:rPr lang="sv-SE" sz="1900" dirty="0"/>
              <a:t>Ignorans från medarbetare. Att folk bara jobbar för sig själva och inte engagerar sig i andra.</a:t>
            </a:r>
          </a:p>
          <a:p>
            <a:pPr marL="0" indent="0">
              <a:buNone/>
            </a:pPr>
            <a:endParaRPr lang="sv-SE" dirty="0"/>
          </a:p>
        </p:txBody>
      </p:sp>
      <p:sp>
        <p:nvSpPr>
          <p:cNvPr id="4" name="Platshållare för innehåll 3"/>
          <p:cNvSpPr>
            <a:spLocks noGrp="1"/>
          </p:cNvSpPr>
          <p:nvPr>
            <p:ph sz="half" idx="2"/>
          </p:nvPr>
        </p:nvSpPr>
        <p:spPr/>
        <p:txBody>
          <a:bodyPr>
            <a:normAutofit fontScale="92500" lnSpcReduction="20000"/>
          </a:bodyPr>
          <a:lstStyle/>
          <a:p>
            <a:pPr lvl="0"/>
            <a:r>
              <a:rPr lang="sv-SE" sz="1900" dirty="0" err="1"/>
              <a:t>Inpinkat</a:t>
            </a:r>
            <a:r>
              <a:rPr lang="sv-SE" sz="1900" dirty="0"/>
              <a:t> revir och när cheferna inte lyssnar. När man inte förstår, eller att det inte finns, någon utvecklingsprocess. En otrygg och psykosocial arbetsplats. Men även dåligt ledarskap och dålig intern kommunikation.</a:t>
            </a:r>
          </a:p>
          <a:p>
            <a:pPr lvl="0"/>
            <a:r>
              <a:rPr lang="sv-SE" sz="1900" dirty="0"/>
              <a:t>Interna motsättningar. Det vill säga personliga relationer på arbetsplatsen mellan kollegorna.</a:t>
            </a:r>
          </a:p>
          <a:p>
            <a:pPr lvl="0"/>
            <a:r>
              <a:rPr lang="sv-SE" sz="1900" dirty="0"/>
              <a:t>Isolering.</a:t>
            </a:r>
          </a:p>
          <a:p>
            <a:pPr lvl="0"/>
            <a:r>
              <a:rPr lang="sv-SE" sz="1900" dirty="0"/>
              <a:t>Jag blir hämmad om jag inte får ta 100 % ansvar för arbetsuppgifterna.</a:t>
            </a:r>
          </a:p>
          <a:p>
            <a:pPr lvl="0"/>
            <a:r>
              <a:rPr lang="sv-SE" sz="1900" dirty="0"/>
              <a:t>Kommer inte på något.</a:t>
            </a:r>
          </a:p>
          <a:p>
            <a:pPr lvl="0"/>
            <a:r>
              <a:rPr lang="sv-SE" sz="1900" dirty="0"/>
              <a:t>Konflikter och rörighet på kontoret.</a:t>
            </a:r>
          </a:p>
          <a:p>
            <a:pPr lvl="0"/>
            <a:r>
              <a:rPr lang="sv-SE" sz="1900" dirty="0"/>
              <a:t>Konflikter på arbetsplatsen.</a:t>
            </a:r>
          </a:p>
          <a:p>
            <a:pPr lvl="0"/>
            <a:r>
              <a:rPr lang="sv-SE" sz="1900" dirty="0"/>
              <a:t>Konservatism och negativitet.</a:t>
            </a:r>
          </a:p>
          <a:p>
            <a:pPr lvl="0"/>
            <a:r>
              <a:rPr lang="sv-SE" sz="1900" dirty="0"/>
              <a:t>Korta deadlines.</a:t>
            </a:r>
          </a:p>
          <a:p>
            <a:pPr marL="0" indent="0">
              <a:buNone/>
            </a:pPr>
            <a:endParaRPr lang="sv-SE" dirty="0"/>
          </a:p>
        </p:txBody>
      </p:sp>
    </p:spTree>
    <p:extLst>
      <p:ext uri="{BB962C8B-B14F-4D97-AF65-F5344CB8AC3E}">
        <p14:creationId xmlns:p14="http://schemas.microsoft.com/office/powerpoint/2010/main" val="6898750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sz="half" idx="1"/>
          </p:nvPr>
        </p:nvSpPr>
        <p:spPr/>
        <p:txBody>
          <a:bodyPr>
            <a:normAutofit fontScale="77500" lnSpcReduction="20000"/>
          </a:bodyPr>
          <a:lstStyle/>
          <a:p>
            <a:pPr lvl="0"/>
            <a:r>
              <a:rPr lang="sv-SE" sz="2300" dirty="0"/>
              <a:t>Kreativitet kan hämmas av stress, negativ energi eller att man möts av pessimism från överordnade.</a:t>
            </a:r>
          </a:p>
          <a:p>
            <a:pPr lvl="0"/>
            <a:r>
              <a:rPr lang="sv-SE" sz="2300" dirty="0"/>
              <a:t>Ljud runt omkring mig. jag är ljudkänslig. Jag blir också störd om jag till exempel blir avbruten av telefonsamtal eller andra inkommande saker.</a:t>
            </a:r>
          </a:p>
          <a:p>
            <a:pPr lvl="0"/>
            <a:r>
              <a:rPr lang="sv-SE" sz="2300" dirty="0"/>
              <a:t>Ljudnivå.</a:t>
            </a:r>
          </a:p>
          <a:p>
            <a:pPr lvl="0"/>
            <a:r>
              <a:rPr lang="sv-SE" sz="2300" dirty="0"/>
              <a:t>Lågkvalificerade uppgifter.</a:t>
            </a:r>
          </a:p>
          <a:p>
            <a:pPr lvl="0"/>
            <a:r>
              <a:rPr lang="sv-SE" sz="2300" dirty="0"/>
              <a:t>Låsningar.</a:t>
            </a:r>
          </a:p>
          <a:p>
            <a:pPr lvl="0"/>
            <a:r>
              <a:rPr lang="sv-SE" sz="2300" dirty="0"/>
              <a:t>Medarbetarna.</a:t>
            </a:r>
          </a:p>
          <a:p>
            <a:pPr lvl="0"/>
            <a:r>
              <a:rPr lang="sv-SE" sz="2300" dirty="0"/>
              <a:t>Min chef och öppet landskap.</a:t>
            </a:r>
          </a:p>
          <a:p>
            <a:pPr lvl="0"/>
            <a:r>
              <a:rPr lang="sv-SE" sz="2300" dirty="0"/>
              <a:t>Mina kollegor.</a:t>
            </a:r>
          </a:p>
          <a:p>
            <a:pPr lvl="0"/>
            <a:r>
              <a:rPr lang="sv-SE" sz="2300" dirty="0"/>
              <a:t>Motgångar i företaget och när man måste jobba med annat än design.</a:t>
            </a:r>
          </a:p>
          <a:p>
            <a:pPr lvl="0"/>
            <a:r>
              <a:rPr lang="sv-SE" sz="2300" dirty="0"/>
              <a:t>Mycket buller och att bli störd.</a:t>
            </a:r>
          </a:p>
          <a:p>
            <a:pPr lvl="0"/>
            <a:r>
              <a:rPr lang="sv-SE" sz="2300" dirty="0"/>
              <a:t>Människor.</a:t>
            </a:r>
          </a:p>
          <a:p>
            <a:pPr marL="0" indent="0">
              <a:buNone/>
            </a:pPr>
            <a:endParaRPr lang="sv-SE" dirty="0"/>
          </a:p>
        </p:txBody>
      </p:sp>
      <p:sp>
        <p:nvSpPr>
          <p:cNvPr id="4" name="Platshållare för innehåll 3"/>
          <p:cNvSpPr>
            <a:spLocks noGrp="1"/>
          </p:cNvSpPr>
          <p:nvPr>
            <p:ph sz="half" idx="2"/>
          </p:nvPr>
        </p:nvSpPr>
        <p:spPr/>
        <p:txBody>
          <a:bodyPr>
            <a:normAutofit fontScale="77500" lnSpcReduction="20000"/>
          </a:bodyPr>
          <a:lstStyle/>
          <a:p>
            <a:pPr lvl="0"/>
            <a:r>
              <a:rPr lang="sv-SE" sz="2100" dirty="0"/>
              <a:t>Negativa medarbetare och dålig stämning bland arbetskollegor. Av tråkigt väder blir man också allmänt nedstämd. Stress är negativt. Det kan nästan göra att hjärnan lägger ner.</a:t>
            </a:r>
          </a:p>
          <a:p>
            <a:pPr lvl="0"/>
            <a:r>
              <a:rPr lang="sv-SE" sz="2100" dirty="0"/>
              <a:t>Negativitet.</a:t>
            </a:r>
          </a:p>
          <a:p>
            <a:pPr lvl="0"/>
            <a:r>
              <a:rPr lang="sv-SE" sz="2100" dirty="0"/>
              <a:t>Negativitet.</a:t>
            </a:r>
          </a:p>
          <a:p>
            <a:pPr lvl="0"/>
            <a:r>
              <a:rPr lang="sv-SE" sz="2100" dirty="0" err="1"/>
              <a:t>Nej-sägare</a:t>
            </a:r>
            <a:r>
              <a:rPr lang="sv-SE" sz="2100" dirty="0"/>
              <a:t> och bristfällig information.</a:t>
            </a:r>
          </a:p>
          <a:p>
            <a:pPr lvl="0"/>
            <a:r>
              <a:rPr lang="sv-SE" sz="2100" dirty="0"/>
              <a:t>Någon som bestämmer hur allt ska göras. Som sätter stopp för kreativiteten, som inte är öppen för någon brainstorming och som bara vill ha fasta ramar. Tråkig miljö hämmar också. Lokalerna får inte vara gråa, tråkiga eller sterila. Jag vill ha inredning, musik, blommor och det hade varit kul med saker som bryter av det vanliga. Exempelvis hundar och öppenhet för olika åldrar i personalen.</a:t>
            </a:r>
          </a:p>
          <a:p>
            <a:endParaRPr lang="sv-SE" sz="1600" dirty="0"/>
          </a:p>
        </p:txBody>
      </p:sp>
    </p:spTree>
    <p:extLst>
      <p:ext uri="{BB962C8B-B14F-4D97-AF65-F5344CB8AC3E}">
        <p14:creationId xmlns:p14="http://schemas.microsoft.com/office/powerpoint/2010/main" val="37252962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sz="half" idx="1"/>
          </p:nvPr>
        </p:nvSpPr>
        <p:spPr/>
        <p:txBody>
          <a:bodyPr>
            <a:normAutofit fontScale="55000" lnSpcReduction="20000"/>
          </a:bodyPr>
          <a:lstStyle/>
          <a:p>
            <a:pPr lvl="0"/>
            <a:r>
              <a:rPr lang="sv-SE" dirty="0"/>
              <a:t>När allt blir för inrutat, stelt och att det blir långa beslutsvägar. Något som också påverkar negativt, är om kontorsmiljön är tråkig. Rent fysiskt alltså. På min tidigare arbetsplats, flyttade vi ifrån ett kontorsställe i en gammal industrilokal med fem meter högt tak. Vi flyttade till en mindre, vanlig, kontorslokal med lågt i tak. Jag kände mig instängd. Jag vantrivdes i själva lokalen och bytte därför jobb.</a:t>
            </a:r>
          </a:p>
          <a:p>
            <a:pPr lvl="0"/>
            <a:r>
              <a:rPr lang="sv-SE" dirty="0"/>
              <a:t>När det går åt en massa tid åt sådant som inte har något värde. Det vill säga friktion.</a:t>
            </a:r>
          </a:p>
          <a:p>
            <a:pPr lvl="0"/>
            <a:r>
              <a:rPr lang="sv-SE" dirty="0"/>
              <a:t>När det är dålig stämning.</a:t>
            </a:r>
          </a:p>
          <a:p>
            <a:pPr lvl="0"/>
            <a:r>
              <a:rPr lang="sv-SE" dirty="0"/>
              <a:t>När det är lågt i tak. Det vill säga att det inte finns så mycket möjligheter. Men även när det inte finns någon öppen diskussion.</a:t>
            </a:r>
          </a:p>
          <a:p>
            <a:pPr lvl="0"/>
            <a:r>
              <a:rPr lang="sv-SE" dirty="0"/>
              <a:t>När det är stökigt omkring mig och när det är mycket folk som pratar</a:t>
            </a:r>
            <a:r>
              <a:rPr lang="sv-SE" dirty="0" smtClean="0"/>
              <a:t>.</a:t>
            </a:r>
          </a:p>
          <a:p>
            <a:pPr lvl="0"/>
            <a:r>
              <a:rPr lang="sv-SE" dirty="0"/>
              <a:t>Om man inte får koncentrera sig på en arbetsuppgift i taget utan måste hoppa från sak till sak.</a:t>
            </a:r>
          </a:p>
          <a:p>
            <a:pPr lvl="0"/>
            <a:r>
              <a:rPr lang="sv-SE" dirty="0"/>
              <a:t>Om man inte får lov att testa sig fram, negativitet och pessimism.</a:t>
            </a:r>
          </a:p>
          <a:p>
            <a:pPr lvl="0"/>
            <a:endParaRPr lang="sv-SE" dirty="0"/>
          </a:p>
          <a:p>
            <a:pPr marL="0" indent="0">
              <a:buNone/>
            </a:pPr>
            <a:endParaRPr lang="sv-SE" dirty="0"/>
          </a:p>
        </p:txBody>
      </p:sp>
      <p:sp>
        <p:nvSpPr>
          <p:cNvPr id="4" name="Platshållare för innehåll 3"/>
          <p:cNvSpPr>
            <a:spLocks noGrp="1"/>
          </p:cNvSpPr>
          <p:nvPr>
            <p:ph sz="half" idx="2"/>
          </p:nvPr>
        </p:nvSpPr>
        <p:spPr/>
        <p:txBody>
          <a:bodyPr>
            <a:normAutofit fontScale="55000" lnSpcReduction="20000"/>
          </a:bodyPr>
          <a:lstStyle/>
          <a:p>
            <a:pPr lvl="0"/>
            <a:r>
              <a:rPr lang="sv-SE" dirty="0"/>
              <a:t>När jag inte får ta eget ansvar, när jag inte får ha direktkontakt med kunden och när jag inte får stöd av mina medarbetare.</a:t>
            </a:r>
          </a:p>
          <a:p>
            <a:pPr lvl="0"/>
            <a:r>
              <a:rPr lang="sv-SE" dirty="0"/>
              <a:t>När man upptäcker att det inte spelar någon roll vad man presterar.</a:t>
            </a:r>
          </a:p>
          <a:p>
            <a:pPr lvl="0"/>
            <a:r>
              <a:rPr lang="sv-SE" dirty="0"/>
              <a:t>Oförlåtande attityd, stelbenta uppdragsgivare och privata problem.</a:t>
            </a:r>
          </a:p>
          <a:p>
            <a:pPr lvl="0"/>
            <a:r>
              <a:rPr lang="sv-SE" dirty="0"/>
              <a:t>Oinspirerad personal och för strama tyglar.</a:t>
            </a:r>
          </a:p>
          <a:p>
            <a:pPr lvl="0"/>
            <a:r>
              <a:rPr lang="sv-SE" dirty="0"/>
              <a:t>Oljud.</a:t>
            </a:r>
          </a:p>
          <a:p>
            <a:pPr lvl="0"/>
            <a:r>
              <a:rPr lang="sv-SE" dirty="0"/>
              <a:t>Om det är lågt till tak. Men även ett dåligt diskussionsklimat vad gäller idéer.</a:t>
            </a:r>
          </a:p>
          <a:p>
            <a:pPr lvl="0"/>
            <a:r>
              <a:rPr lang="sv-SE" dirty="0"/>
              <a:t>Om det är oorganiserat och oprofessionellt. Ser man negativt på uppgiften, så blir stämningen i arbetsgruppen dålig. Då sviktar ambitionen bland medarbetarna.</a:t>
            </a:r>
          </a:p>
          <a:p>
            <a:pPr lvl="0"/>
            <a:r>
              <a:rPr lang="sv-SE" dirty="0"/>
              <a:t>Om jag inte får några arbetsuppgifter.</a:t>
            </a:r>
          </a:p>
          <a:p>
            <a:pPr lvl="0"/>
            <a:r>
              <a:rPr lang="sv-SE" dirty="0"/>
              <a:t>Om man inte får arbetsro och om man blir störd i sitt arbete.</a:t>
            </a:r>
          </a:p>
          <a:p>
            <a:pPr marL="0" indent="0">
              <a:buNone/>
            </a:pPr>
            <a:endParaRPr lang="sv-SE" dirty="0"/>
          </a:p>
        </p:txBody>
      </p:sp>
    </p:spTree>
    <p:extLst>
      <p:ext uri="{BB962C8B-B14F-4D97-AF65-F5344CB8AC3E}">
        <p14:creationId xmlns:p14="http://schemas.microsoft.com/office/powerpoint/2010/main" val="3145205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sz="half" idx="1"/>
          </p:nvPr>
        </p:nvSpPr>
        <p:spPr/>
        <p:txBody>
          <a:bodyPr>
            <a:normAutofit fontScale="55000" lnSpcReduction="20000"/>
          </a:bodyPr>
          <a:lstStyle/>
          <a:p>
            <a:pPr lvl="0"/>
            <a:r>
              <a:rPr lang="sv-SE" dirty="0"/>
              <a:t>Om man inte har möjlighet att sitta enskilt när man jobbar, skulle jag vilja sitta i ett öppet landskap. Jag personligen behöver gå iväg och spåna själv. Vi jobbar på en reklambyrå där man oftast sitter två och två. Då är det öppet, så man blir lätt störd av folk som kanske inte vet så mycket om det. Därför är det viktigt med egna rum.</a:t>
            </a:r>
          </a:p>
          <a:p>
            <a:pPr lvl="0"/>
            <a:r>
              <a:rPr lang="sv-SE" dirty="0"/>
              <a:t>Om man känner att man inte får prata fritt eller kan prata högt med sina kollegor. Det ska finnas alla typer av lokaler och utrymmen så att man inte är i vägen och stör andra om man pratar fritt.</a:t>
            </a:r>
          </a:p>
          <a:p>
            <a:pPr lvl="0"/>
            <a:r>
              <a:rPr lang="sv-SE" dirty="0"/>
              <a:t>Om man är ensam i sitt uppdrag och när man har en begränsad frihet.</a:t>
            </a:r>
          </a:p>
          <a:p>
            <a:pPr lvl="0"/>
            <a:r>
              <a:rPr lang="sv-SE" dirty="0"/>
              <a:t>Oordning i köket på kontoret, dålig luft och brist på utsikt</a:t>
            </a:r>
            <a:r>
              <a:rPr lang="sv-SE" dirty="0" smtClean="0"/>
              <a:t>.</a:t>
            </a:r>
          </a:p>
          <a:p>
            <a:pPr marL="0" lvl="0" indent="0">
              <a:buNone/>
            </a:pPr>
            <a:r>
              <a:rPr lang="sv-SE" dirty="0"/>
              <a:t>Skitsnack, baktalning, irritation från kollegor, </a:t>
            </a:r>
            <a:r>
              <a:rPr lang="sv-SE" dirty="0" err="1"/>
              <a:t>avundssjuka</a:t>
            </a:r>
            <a:r>
              <a:rPr lang="sv-SE" dirty="0"/>
              <a:t>, stökig miljö och mobiltelefoner som det pratas i hela tiden. Att man inte visar respekt för andra och att man är nyfiken med stora öron som gör att man inte hör hela sammanhanget. Folk drar istället egna slutsatser som inte överensstämmer med </a:t>
            </a:r>
            <a:r>
              <a:rPr lang="sv-SE" dirty="0" smtClean="0"/>
              <a:t>sanningen. </a:t>
            </a:r>
            <a:endParaRPr lang="sv-SE" dirty="0"/>
          </a:p>
          <a:p>
            <a:pPr marL="0" indent="0">
              <a:buNone/>
            </a:pPr>
            <a:endParaRPr lang="sv-SE" dirty="0"/>
          </a:p>
        </p:txBody>
      </p:sp>
      <p:sp>
        <p:nvSpPr>
          <p:cNvPr id="4" name="Platshållare för innehåll 3"/>
          <p:cNvSpPr>
            <a:spLocks noGrp="1"/>
          </p:cNvSpPr>
          <p:nvPr>
            <p:ph sz="half" idx="2"/>
          </p:nvPr>
        </p:nvSpPr>
        <p:spPr/>
        <p:txBody>
          <a:bodyPr>
            <a:normAutofit fontScale="55000" lnSpcReduction="20000"/>
          </a:bodyPr>
          <a:lstStyle/>
          <a:p>
            <a:pPr lvl="0"/>
            <a:r>
              <a:rPr lang="sv-SE" dirty="0"/>
              <a:t>Orättfärdig kritik.</a:t>
            </a:r>
          </a:p>
          <a:p>
            <a:pPr lvl="0"/>
            <a:r>
              <a:rPr lang="sv-SE" dirty="0"/>
              <a:t>Otydliga beställare, pressad budget och dålig internorganisation.</a:t>
            </a:r>
          </a:p>
          <a:p>
            <a:pPr lvl="0"/>
            <a:r>
              <a:rPr lang="sv-SE" dirty="0"/>
              <a:t>Otydliga krav. Att man inte talar om hur man ska göra, utan istället bara berättar om vilka resultat man ska uppnå.</a:t>
            </a:r>
          </a:p>
          <a:p>
            <a:pPr lvl="0"/>
            <a:r>
              <a:rPr lang="sv-SE" dirty="0"/>
              <a:t>Otydlighet.</a:t>
            </a:r>
          </a:p>
          <a:p>
            <a:pPr lvl="0"/>
            <a:r>
              <a:rPr lang="sv-SE" dirty="0"/>
              <a:t>Regler, målkonflikter och en förmåga att kunna ta beslut.</a:t>
            </a:r>
          </a:p>
          <a:p>
            <a:pPr lvl="0"/>
            <a:r>
              <a:rPr lang="sv-SE" dirty="0"/>
              <a:t>Regler.</a:t>
            </a:r>
          </a:p>
          <a:p>
            <a:pPr lvl="0"/>
            <a:r>
              <a:rPr lang="sv-SE" dirty="0"/>
              <a:t>Röriga lokaler och sura kollegor som är på dåligt humör.</a:t>
            </a:r>
          </a:p>
          <a:p>
            <a:pPr lvl="0"/>
            <a:r>
              <a:rPr lang="sv-SE" dirty="0"/>
              <a:t>Rörigt, ostädat, röriga skrivbord och att det är knäpptyst.</a:t>
            </a:r>
          </a:p>
          <a:p>
            <a:pPr lvl="0"/>
            <a:r>
              <a:rPr lang="sv-SE" dirty="0"/>
              <a:t>Skitprat. Det surras alltid på en arbetsplats och det finns alltid dyngspridare. Arbetsklimatet bland kollegorna spelar in.</a:t>
            </a:r>
          </a:p>
          <a:p>
            <a:pPr marL="0" indent="0">
              <a:buNone/>
            </a:pPr>
            <a:endParaRPr lang="sv-SE" dirty="0"/>
          </a:p>
        </p:txBody>
      </p:sp>
    </p:spTree>
    <p:extLst>
      <p:ext uri="{BB962C8B-B14F-4D97-AF65-F5344CB8AC3E}">
        <p14:creationId xmlns:p14="http://schemas.microsoft.com/office/powerpoint/2010/main" val="25735289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Platshållare för innehåll 2"/>
          <p:cNvSpPr>
            <a:spLocks noGrp="1"/>
          </p:cNvSpPr>
          <p:nvPr>
            <p:ph sz="half" idx="1"/>
          </p:nvPr>
        </p:nvSpPr>
        <p:spPr/>
        <p:txBody>
          <a:bodyPr>
            <a:normAutofit fontScale="70000" lnSpcReduction="20000"/>
          </a:bodyPr>
          <a:lstStyle/>
          <a:p>
            <a:pPr lvl="0"/>
            <a:r>
              <a:rPr lang="sv-SE" sz="2300" dirty="0"/>
              <a:t>Smuts, slarv, när man inte vårdar den gemensamma miljön, prestige, egna agendor, brist på humor och när man inte strävar mot samma mål.</a:t>
            </a:r>
          </a:p>
          <a:p>
            <a:pPr lvl="0"/>
            <a:r>
              <a:rPr lang="sv-SE" sz="2300" dirty="0"/>
              <a:t>Snabba puckar hämmar min </a:t>
            </a:r>
            <a:r>
              <a:rPr lang="sv-SE" sz="2300" dirty="0" err="1"/>
              <a:t>kreativititet</a:t>
            </a:r>
            <a:r>
              <a:rPr lang="sv-SE" sz="2300" dirty="0"/>
              <a:t> på jobbet. Jag vill ha tid på mig att kunna grotta ner mig i mitt arbete.</a:t>
            </a:r>
          </a:p>
          <a:p>
            <a:pPr lvl="0"/>
            <a:r>
              <a:rPr lang="sv-SE" sz="2300" dirty="0"/>
              <a:t>Stress och att ha mycket att göra.</a:t>
            </a:r>
          </a:p>
          <a:p>
            <a:pPr lvl="0"/>
            <a:r>
              <a:rPr lang="sv-SE" sz="2300" dirty="0"/>
              <a:t>Stress och att kunna få fram material på kort tid</a:t>
            </a:r>
            <a:r>
              <a:rPr lang="sv-SE" sz="2300" dirty="0" smtClean="0"/>
              <a:t>.</a:t>
            </a:r>
          </a:p>
          <a:p>
            <a:pPr lvl="0"/>
            <a:r>
              <a:rPr lang="sv-SE" sz="2300" dirty="0"/>
              <a:t>Stress och brist på ytor.</a:t>
            </a:r>
          </a:p>
          <a:p>
            <a:pPr lvl="0"/>
            <a:r>
              <a:rPr lang="sv-SE" sz="2300" dirty="0"/>
              <a:t>Stress och detaljstyrning.</a:t>
            </a:r>
          </a:p>
          <a:p>
            <a:pPr lvl="0"/>
            <a:r>
              <a:rPr lang="sv-SE" sz="2300" dirty="0"/>
              <a:t>Stress och för mycket inrutade arbetsprocesser.</a:t>
            </a:r>
          </a:p>
          <a:p>
            <a:pPr lvl="0"/>
            <a:r>
              <a:rPr lang="sv-SE" sz="2300" dirty="0"/>
              <a:t>Stress och hög ljudnivå.</a:t>
            </a:r>
          </a:p>
          <a:p>
            <a:pPr lvl="0"/>
            <a:r>
              <a:rPr lang="sv-SE" sz="2300" dirty="0"/>
              <a:t>Stress och hög ljudnivå.</a:t>
            </a:r>
          </a:p>
          <a:p>
            <a:pPr lvl="0"/>
            <a:r>
              <a:rPr lang="sv-SE" sz="2300" dirty="0"/>
              <a:t>Stress och ljudnivå.</a:t>
            </a:r>
          </a:p>
          <a:p>
            <a:pPr marL="0" lvl="0" indent="0">
              <a:buNone/>
            </a:pPr>
            <a:endParaRPr lang="sv-SE" sz="2300" dirty="0"/>
          </a:p>
          <a:p>
            <a:pPr marL="0" indent="0">
              <a:buNone/>
            </a:pPr>
            <a:endParaRPr lang="sv-SE" dirty="0"/>
          </a:p>
        </p:txBody>
      </p:sp>
      <p:sp>
        <p:nvSpPr>
          <p:cNvPr id="4" name="Platshållare för innehåll 3"/>
          <p:cNvSpPr>
            <a:spLocks noGrp="1"/>
          </p:cNvSpPr>
          <p:nvPr>
            <p:ph sz="half" idx="2"/>
          </p:nvPr>
        </p:nvSpPr>
        <p:spPr/>
        <p:txBody>
          <a:bodyPr>
            <a:normAutofit fontScale="70000" lnSpcReduction="20000"/>
          </a:bodyPr>
          <a:lstStyle/>
          <a:p>
            <a:pPr lvl="0"/>
            <a:r>
              <a:rPr lang="sv-SE" sz="2600" dirty="0"/>
              <a:t>Stress och möten.</a:t>
            </a:r>
          </a:p>
          <a:p>
            <a:pPr lvl="0"/>
            <a:r>
              <a:rPr lang="sv-SE" sz="2600" dirty="0"/>
              <a:t>Stress och oordning om man inte får lov att jobba som man vill.</a:t>
            </a:r>
          </a:p>
          <a:p>
            <a:pPr lvl="0"/>
            <a:r>
              <a:rPr lang="sv-SE" sz="2600" dirty="0"/>
              <a:t>Stress och otydliga mål.</a:t>
            </a:r>
          </a:p>
          <a:p>
            <a:pPr lvl="0"/>
            <a:r>
              <a:rPr lang="sv-SE" sz="2600" dirty="0"/>
              <a:t>Stress och prat om pengar. Kostnader och att man är bunden till ekonomiska ramar. Det ger snäva perspektiv.</a:t>
            </a:r>
          </a:p>
          <a:p>
            <a:pPr lvl="0"/>
            <a:r>
              <a:rPr lang="sv-SE" sz="2600" dirty="0"/>
              <a:t>Stress och stressig miljö. Att det är stökigt på arbetsplatsen.</a:t>
            </a:r>
          </a:p>
          <a:p>
            <a:pPr lvl="0"/>
            <a:r>
              <a:rPr lang="sv-SE" sz="2600" dirty="0"/>
              <a:t>Stress och tidsbrist.</a:t>
            </a:r>
          </a:p>
          <a:p>
            <a:pPr lvl="0"/>
            <a:r>
              <a:rPr lang="sv-SE" sz="2600" dirty="0"/>
              <a:t>Stress på grund av tidsbrist.</a:t>
            </a:r>
          </a:p>
          <a:p>
            <a:pPr lvl="0"/>
            <a:r>
              <a:rPr lang="sv-SE" sz="2600" dirty="0"/>
              <a:t>Stress, nedvärderande åsikter och för liten budget.</a:t>
            </a:r>
          </a:p>
          <a:p>
            <a:pPr lvl="0"/>
            <a:r>
              <a:rPr lang="sv-SE" sz="2600" dirty="0"/>
              <a:t>Stress, när de men arbetar ihop med inte dyker upp i tid och att inte ha plats för den verksamhet man håller på med.</a:t>
            </a:r>
          </a:p>
          <a:p>
            <a:pPr marL="0" indent="0">
              <a:buNone/>
            </a:pPr>
            <a:endParaRPr lang="sv-SE" dirty="0"/>
          </a:p>
        </p:txBody>
      </p:sp>
    </p:spTree>
    <p:extLst>
      <p:ext uri="{BB962C8B-B14F-4D97-AF65-F5344CB8AC3E}">
        <p14:creationId xmlns:p14="http://schemas.microsoft.com/office/powerpoint/2010/main" val="27039565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sz="half" idx="1"/>
          </p:nvPr>
        </p:nvSpPr>
        <p:spPr/>
        <p:txBody>
          <a:bodyPr>
            <a:normAutofit fontScale="62500" lnSpcReduction="20000"/>
          </a:bodyPr>
          <a:lstStyle/>
          <a:p>
            <a:pPr lvl="0"/>
            <a:r>
              <a:rPr lang="sv-SE" dirty="0"/>
              <a:t>Stress, oorganiserad miljö, att hamna i fejd med kollegor, dålig arbetsmiljö, ängslighet och rädsla.</a:t>
            </a:r>
          </a:p>
          <a:p>
            <a:pPr lvl="0"/>
            <a:r>
              <a:rPr lang="sv-SE" dirty="0"/>
              <a:t>Stress, otydliga ramar och att man inte har någon plats för en dialog.</a:t>
            </a:r>
          </a:p>
          <a:p>
            <a:pPr lvl="0"/>
            <a:r>
              <a:rPr lang="sv-SE" dirty="0"/>
              <a:t>Stress, press och att man inte får någon uppmuntran.</a:t>
            </a:r>
          </a:p>
          <a:p>
            <a:pPr lvl="0"/>
            <a:r>
              <a:rPr lang="sv-SE" dirty="0"/>
              <a:t>Stress, stökighet och för mycket störande moment medför att man inte kan tänka.</a:t>
            </a:r>
          </a:p>
          <a:p>
            <a:pPr lvl="0"/>
            <a:r>
              <a:rPr lang="sv-SE" dirty="0"/>
              <a:t>Stress.</a:t>
            </a:r>
          </a:p>
          <a:p>
            <a:pPr lvl="0"/>
            <a:r>
              <a:rPr lang="sv-SE" dirty="0"/>
              <a:t>Stress.</a:t>
            </a:r>
          </a:p>
          <a:p>
            <a:pPr lvl="0"/>
            <a:r>
              <a:rPr lang="sv-SE" dirty="0"/>
              <a:t>Stress.</a:t>
            </a:r>
          </a:p>
          <a:p>
            <a:pPr lvl="0"/>
            <a:r>
              <a:rPr lang="sv-SE" dirty="0"/>
              <a:t>Stress.</a:t>
            </a:r>
          </a:p>
          <a:p>
            <a:pPr lvl="0"/>
            <a:r>
              <a:rPr lang="sv-SE" dirty="0"/>
              <a:t>Stress.</a:t>
            </a:r>
          </a:p>
          <a:p>
            <a:pPr marL="0" indent="0">
              <a:buNone/>
            </a:pPr>
            <a:endParaRPr lang="sv-SE" dirty="0"/>
          </a:p>
        </p:txBody>
      </p:sp>
      <p:sp>
        <p:nvSpPr>
          <p:cNvPr id="4" name="Platshållare för innehåll 3"/>
          <p:cNvSpPr>
            <a:spLocks noGrp="1"/>
          </p:cNvSpPr>
          <p:nvPr>
            <p:ph sz="half" idx="2"/>
          </p:nvPr>
        </p:nvSpPr>
        <p:spPr/>
        <p:txBody>
          <a:bodyPr>
            <a:normAutofit fontScale="62500" lnSpcReduction="20000"/>
          </a:bodyPr>
          <a:lstStyle/>
          <a:p>
            <a:pPr lvl="0"/>
            <a:r>
              <a:rPr lang="sv-SE" dirty="0"/>
              <a:t>Stressen. Det kommer folk som drar mig åt olika håll hela tiden. Det är stressen helt enkelt. Inte så mycket deadlines. Alla ska försöka vara så himla viktiga.</a:t>
            </a:r>
          </a:p>
          <a:p>
            <a:pPr lvl="0"/>
            <a:r>
              <a:rPr lang="sv-SE" dirty="0"/>
              <a:t>Strukturella saker. Exempelvis regelverk, formella begränsningar eller att allt ska ta en viss tid.</a:t>
            </a:r>
          </a:p>
          <a:p>
            <a:pPr lvl="0"/>
            <a:r>
              <a:rPr lang="sv-SE" dirty="0"/>
              <a:t>Stängda dörrar, sura miner och kommunikationsproblem. Jag tycker inte om när kollegor tror att de kan bäst och vet allt.</a:t>
            </a:r>
          </a:p>
          <a:p>
            <a:pPr lvl="0"/>
            <a:r>
              <a:rPr lang="sv-SE" dirty="0"/>
              <a:t>Stök och att bli avbruten </a:t>
            </a:r>
            <a:r>
              <a:rPr lang="sv-SE" dirty="0" err="1"/>
              <a:t>helatiden</a:t>
            </a:r>
            <a:r>
              <a:rPr lang="sv-SE" dirty="0"/>
              <a:t>.</a:t>
            </a:r>
          </a:p>
          <a:p>
            <a:pPr lvl="0"/>
            <a:r>
              <a:rPr lang="sv-SE" dirty="0"/>
              <a:t>Störande avbrott. Det vill säga avbrott som inte har med den aktivitet jag själv arbetar med att göra.</a:t>
            </a:r>
          </a:p>
          <a:p>
            <a:pPr lvl="0"/>
            <a:r>
              <a:rPr lang="sv-SE" dirty="0"/>
              <a:t>Störd av kollegor som vill diskutera helt ovidkommande saker.</a:t>
            </a:r>
          </a:p>
          <a:p>
            <a:pPr lvl="0"/>
            <a:r>
              <a:rPr lang="sv-SE" dirty="0"/>
              <a:t>Störningar, oväsen och möten.</a:t>
            </a:r>
          </a:p>
          <a:p>
            <a:pPr lvl="0"/>
            <a:r>
              <a:rPr lang="sv-SE" dirty="0"/>
              <a:t>Tekniskt strul.</a:t>
            </a:r>
          </a:p>
          <a:p>
            <a:pPr marL="0" indent="0">
              <a:buNone/>
            </a:pPr>
            <a:endParaRPr lang="sv-SE" dirty="0"/>
          </a:p>
        </p:txBody>
      </p:sp>
    </p:spTree>
    <p:extLst>
      <p:ext uri="{BB962C8B-B14F-4D97-AF65-F5344CB8AC3E}">
        <p14:creationId xmlns:p14="http://schemas.microsoft.com/office/powerpoint/2010/main" val="18515774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413837031"/>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8360946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sz="half" idx="1"/>
          </p:nvPr>
        </p:nvSpPr>
        <p:spPr/>
        <p:txBody>
          <a:bodyPr>
            <a:normAutofit fontScale="55000" lnSpcReduction="20000"/>
          </a:bodyPr>
          <a:lstStyle/>
          <a:p>
            <a:pPr lvl="0"/>
            <a:r>
              <a:rPr lang="sv-SE" dirty="0"/>
              <a:t>Telefonsamtal i stor utsträckning.</a:t>
            </a:r>
          </a:p>
          <a:p>
            <a:pPr lvl="0"/>
            <a:r>
              <a:rPr lang="sv-SE" dirty="0"/>
              <a:t>Tidsbrist och press som gör att man inte hinner utveckla olika idéer. Att inte ha egna utrymmen där man kan träffa kollegor. Vi vill kunna jobba i team och då är det viktigt att vi har platser och rum till det.</a:t>
            </a:r>
          </a:p>
          <a:p>
            <a:pPr lvl="0"/>
            <a:r>
              <a:rPr lang="sv-SE" dirty="0"/>
              <a:t>Tidsbrist, för liten budget och krångliga kunder.</a:t>
            </a:r>
          </a:p>
          <a:p>
            <a:pPr lvl="0"/>
            <a:r>
              <a:rPr lang="sv-SE" dirty="0"/>
              <a:t>Tidsbrist, rörighet och dålig planering.</a:t>
            </a:r>
          </a:p>
          <a:p>
            <a:pPr lvl="0"/>
            <a:r>
              <a:rPr lang="sv-SE" dirty="0"/>
              <a:t>Tidsbrist.</a:t>
            </a:r>
          </a:p>
          <a:p>
            <a:pPr lvl="0"/>
            <a:r>
              <a:rPr lang="sv-SE" dirty="0"/>
              <a:t>Tidsbrist.</a:t>
            </a:r>
          </a:p>
          <a:p>
            <a:pPr lvl="0"/>
            <a:r>
              <a:rPr lang="sv-SE" dirty="0"/>
              <a:t>Tidsbrist.</a:t>
            </a:r>
          </a:p>
          <a:p>
            <a:pPr lvl="0"/>
            <a:r>
              <a:rPr lang="sv-SE" dirty="0"/>
              <a:t>Tidspress och ekonomisk press.</a:t>
            </a:r>
          </a:p>
          <a:p>
            <a:pPr lvl="0"/>
            <a:r>
              <a:rPr lang="sv-SE" dirty="0"/>
              <a:t>Tidspress.</a:t>
            </a:r>
          </a:p>
          <a:p>
            <a:pPr lvl="0"/>
            <a:r>
              <a:rPr lang="sv-SE" dirty="0"/>
              <a:t>Tidspress.</a:t>
            </a:r>
          </a:p>
          <a:p>
            <a:pPr lvl="0"/>
            <a:r>
              <a:rPr lang="sv-SE" dirty="0"/>
              <a:t>Tidspressen. Då måste man köra på rutin.</a:t>
            </a:r>
          </a:p>
          <a:p>
            <a:pPr marL="0" indent="0">
              <a:buNone/>
            </a:pPr>
            <a:endParaRPr lang="sv-SE" dirty="0"/>
          </a:p>
        </p:txBody>
      </p:sp>
      <p:sp>
        <p:nvSpPr>
          <p:cNvPr id="4" name="Platshållare för innehåll 3"/>
          <p:cNvSpPr>
            <a:spLocks noGrp="1"/>
          </p:cNvSpPr>
          <p:nvPr>
            <p:ph sz="half" idx="2"/>
          </p:nvPr>
        </p:nvSpPr>
        <p:spPr/>
        <p:txBody>
          <a:bodyPr>
            <a:normAutofit fontScale="55000" lnSpcReduction="20000"/>
          </a:bodyPr>
          <a:lstStyle/>
          <a:p>
            <a:pPr lvl="0"/>
            <a:r>
              <a:rPr lang="sv-SE" dirty="0"/>
              <a:t>Tidstjuvar och att man inte kan fokusera på arbetsuppgifterna.</a:t>
            </a:r>
          </a:p>
          <a:p>
            <a:pPr lvl="0"/>
            <a:r>
              <a:rPr lang="sv-SE" dirty="0"/>
              <a:t>Tråkig arbetsmiljö och dåliga chefer.</a:t>
            </a:r>
          </a:p>
          <a:p>
            <a:pPr lvl="0"/>
            <a:r>
              <a:rPr lang="sv-SE" dirty="0"/>
              <a:t>Tråkig miljö där färgsättning och möblering är av dålig kvalité. Hög ljudnivå och att få mer variation på arbetet så man får vara mer ute hos kund. Då slipper man att bara sitta på kontoret.</a:t>
            </a:r>
          </a:p>
          <a:p>
            <a:pPr lvl="0"/>
            <a:r>
              <a:rPr lang="sv-SE" dirty="0"/>
              <a:t>Tråkiga medarbetare.</a:t>
            </a:r>
          </a:p>
          <a:p>
            <a:pPr lvl="0"/>
            <a:r>
              <a:rPr lang="sv-SE" dirty="0"/>
              <a:t>Tyst och dyster stämning.</a:t>
            </a:r>
          </a:p>
          <a:p>
            <a:pPr lvl="0"/>
            <a:r>
              <a:rPr lang="sv-SE" dirty="0"/>
              <a:t>Vedergällning. Att man inta ska bli straffad om det är något som inte har gått så bra. Man ska kunna stryka över och gå vidare. Annars blir det skitsnack mellan kollegorna.</a:t>
            </a:r>
          </a:p>
          <a:p>
            <a:pPr lvl="0"/>
            <a:r>
              <a:rPr lang="sv-SE" dirty="0"/>
              <a:t>Välfungerande strukturer på hur företaget ska ledas.</a:t>
            </a:r>
          </a:p>
          <a:p>
            <a:pPr lvl="0"/>
            <a:r>
              <a:rPr lang="sv-SE" dirty="0"/>
              <a:t>Ytor där det inte finns människor i närheten, ingen action eller om det helt enkelt är för lugnt.</a:t>
            </a:r>
          </a:p>
          <a:p>
            <a:pPr lvl="0"/>
            <a:r>
              <a:rPr lang="sv-SE" dirty="0"/>
              <a:t>Överbelastning, konflikter och oklarhet.</a:t>
            </a:r>
          </a:p>
          <a:p>
            <a:pPr marL="0" indent="0">
              <a:buNone/>
            </a:pPr>
            <a:endParaRPr lang="sv-SE" dirty="0"/>
          </a:p>
        </p:txBody>
      </p:sp>
    </p:spTree>
    <p:extLst>
      <p:ext uri="{BB962C8B-B14F-4D97-AF65-F5344CB8AC3E}">
        <p14:creationId xmlns:p14="http://schemas.microsoft.com/office/powerpoint/2010/main" val="11770906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817636032"/>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417740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287608945"/>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856902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043265606"/>
              </p:ext>
            </p:extLst>
          </p:nvPr>
        </p:nvGraphicFramePr>
        <p:xfrm>
          <a:off x="2008850" y="800688"/>
          <a:ext cx="812800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24216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032893624"/>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690173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999254730"/>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371708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TotalTime>
  <Words>6253</Words>
  <Application>Microsoft Office PowerPoint</Application>
  <PresentationFormat>Widescreen</PresentationFormat>
  <Paragraphs>494</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Calibri Light</vt:lpstr>
      <vt:lpstr>Office-tema</vt:lpstr>
      <vt:lpstr>Kreatörernas drömarbetsplats - En TNS Sifo-undersökning på uppdrag av Skanska Fastigheter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13) Var utanför kontoret arbetar du helst?</vt:lpstr>
      <vt:lpstr>14) När kommer du på dina bästa idéer? </vt:lpstr>
      <vt:lpstr>15) Om ni fick anpassa ert kontor helt fritt, vilka av följande alternativ skulle påverka din kreativitet mest positivt? </vt:lpstr>
      <vt:lpstr>PowerPoint Presentation</vt:lpstr>
      <vt:lpstr>16) Beskriv vad som främjar din kreativitet på kontoret? Något annat, ytterligare något?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17) Beskriv vad som hämmar din kreativitet på kontoret?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Alexandra Carmback</dc:creator>
  <cp:lastModifiedBy>Kääriä, Anna-Maria</cp:lastModifiedBy>
  <cp:revision>20</cp:revision>
  <dcterms:created xsi:type="dcterms:W3CDTF">2015-11-17T13:40:16Z</dcterms:created>
  <dcterms:modified xsi:type="dcterms:W3CDTF">2015-12-14T10:15:43Z</dcterms:modified>
</cp:coreProperties>
</file>